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roxima Nova"/>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70D0837-266B-4DEF-A836-B1E65A086B67}">
  <a:tblStyle styleId="{770D0837-266B-4DEF-A836-B1E65A086B67}" styleName="Table_0">
    <a:wholeTbl>
      <a:tcTxStyle>
        <a:font>
          <a:latin typeface="Arial"/>
          <a:ea typeface="Arial"/>
          <a:cs typeface="Arial"/>
        </a:font>
        <a:srgbClr val="000000"/>
      </a:tcTxStyle>
      <a:tcStyle>
        <a:tcBdr>
          <a:left>
            <a:ln cap="flat" cmpd="sng">
              <a:solidFill>
                <a:srgbClr val="000000"/>
              </a:solidFill>
              <a:prstDash val="solid"/>
              <a:round/>
              <a:headEnd len="med" w="med" type="none"/>
              <a:tailEnd len="med" w="med" type="none"/>
            </a:ln>
          </a:left>
          <a:right>
            <a:ln cap="flat" cmpd="sng">
              <a:solidFill>
                <a:srgbClr val="000000"/>
              </a:solidFill>
              <a:prstDash val="solid"/>
              <a:round/>
              <a:headEnd len="med" w="med" type="none"/>
              <a:tailEnd len="med" w="med" type="none"/>
            </a:ln>
          </a:right>
          <a:top>
            <a:ln cap="flat" cmpd="sng">
              <a:solidFill>
                <a:srgbClr val="000000"/>
              </a:solidFill>
              <a:prstDash val="solid"/>
              <a:round/>
              <a:headEnd len="med" w="med" type="none"/>
              <a:tailEnd len="med" w="med" type="none"/>
            </a:ln>
          </a:top>
          <a:bottom>
            <a:ln cap="flat" cmpd="sng">
              <a:solidFill>
                <a:srgbClr val="000000"/>
              </a:solidFill>
              <a:prstDash val="solid"/>
              <a:round/>
              <a:headEnd len="med" w="med" type="none"/>
              <a:tailEnd len="med" w="med" type="none"/>
            </a:ln>
          </a:bottom>
          <a:insideH>
            <a:ln cap="flat" cmpd="sng">
              <a:solidFill>
                <a:srgbClr val="000000"/>
              </a:solidFill>
              <a:prstDash val="solid"/>
              <a:round/>
              <a:headEnd len="med" w="med" type="none"/>
              <a:tailEnd len="med" w="med" type="none"/>
            </a:ln>
          </a:insideH>
          <a:insideV>
            <a:ln cap="flat" cmpd="sng">
              <a:solidFill>
                <a:srgbClr val="000000"/>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regular.fntdata"/><Relationship Id="rId25" Type="http://schemas.openxmlformats.org/officeDocument/2006/relationships/slide" Target="slides/slide20.xml"/><Relationship Id="rId28" Type="http://schemas.openxmlformats.org/officeDocument/2006/relationships/font" Target="fonts/ProximaNova-italic.fntdata"/><Relationship Id="rId27" Type="http://schemas.openxmlformats.org/officeDocument/2006/relationships/font" Target="fonts/ProximaNov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Study by Valderrama et al. showed that the use of ECG electrodes improves classification accuracy</a:t>
            </a:r>
          </a:p>
          <a:p>
            <a:pPr lvl="0">
              <a:spcBef>
                <a:spcPts val="0"/>
              </a:spcBef>
              <a:buNone/>
            </a:pPr>
            <a:r>
              <a:t/>
            </a:r>
            <a:endParaRPr/>
          </a:p>
          <a:p>
            <a:pPr lvl="0">
              <a:spcBef>
                <a:spcPts val="0"/>
              </a:spcBef>
              <a:buNone/>
            </a:pPr>
            <a:r>
              <a:rPr lang="en"/>
              <a:t>This is data for one patient over 7 days of recording. The classification accuracy for each of 27 individual EEG electrodes and for 2 ECG electrodes are shown</a:t>
            </a:r>
          </a:p>
          <a:p>
            <a:pPr lvl="0">
              <a:spcBef>
                <a:spcPts val="0"/>
              </a:spcBef>
              <a:buNone/>
            </a:pPr>
            <a:r>
              <a:rPr lang="en"/>
              <a:t>A support vector machine learning algorithm was used to classify the seizures</a:t>
            </a:r>
          </a:p>
          <a:p>
            <a:pPr lvl="0">
              <a:spcBef>
                <a:spcPts val="0"/>
              </a:spcBef>
              <a:buNone/>
            </a:pPr>
            <a:r>
              <a:t/>
            </a:r>
            <a:endParaRPr/>
          </a:p>
          <a:p>
            <a:pPr lvl="0">
              <a:spcBef>
                <a:spcPts val="0"/>
              </a:spcBef>
              <a:buNone/>
            </a:pPr>
            <a:r>
              <a:rPr lang="en"/>
              <a:t>The accuracy is seen to be highest for both all electrodes and the ECG electrodes.</a:t>
            </a:r>
          </a:p>
          <a:p>
            <a:pPr lvl="0">
              <a:spcBef>
                <a:spcPts val="0"/>
              </a:spcBef>
              <a:buNone/>
            </a:pPr>
            <a:r>
              <a:rPr lang="en"/>
              <a:t>(One of the reasons explaining the higher rates for the ECG electrodes can be the fact that the features chosen for ECG analysis were more stables along the recordings than EEG ones)</a:t>
            </a:r>
          </a:p>
          <a:p>
            <a:pPr lvl="0">
              <a:spcBef>
                <a:spcPts val="0"/>
              </a:spcBef>
              <a:buNone/>
            </a:pPr>
            <a:r>
              <a:t/>
            </a:r>
            <a:endParaRPr/>
          </a:p>
          <a:p>
            <a:pPr lvl="0">
              <a:spcBef>
                <a:spcPts val="0"/>
              </a:spcBef>
              <a:buNone/>
            </a:pPr>
            <a:r>
              <a:rPr lang="en"/>
              <a:t>ECG data used were heart rate variability and heart rate</a:t>
            </a:r>
          </a:p>
          <a:p>
            <a:pPr lvl="0">
              <a:spcBef>
                <a:spcPts val="0"/>
              </a:spcBef>
              <a:buNone/>
            </a:pPr>
            <a:r>
              <a:t/>
            </a:r>
            <a:endParaRPr/>
          </a:p>
          <a:p>
            <a:pPr lvl="0">
              <a:spcBef>
                <a:spcPts val="0"/>
              </a:spcBef>
              <a:buNone/>
            </a:pPr>
            <a:r>
              <a:rPr lang="en"/>
              <a:t>For the entire study (4 patients totalling 29 seizures) the sensitivity was 90.6% and the specificity was 85.6% using a 10 minute long window of pre-ictal recording</a:t>
            </a: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Cook et al. performed a study in which 15 patients were implanted with an iEEG system</a:t>
            </a:r>
          </a:p>
          <a:p>
            <a:pPr lvl="0">
              <a:spcBef>
                <a:spcPts val="0"/>
              </a:spcBef>
              <a:buNone/>
            </a:pPr>
            <a:r>
              <a:rPr lang="en"/>
              <a:t>They underwent a 1 month data collection period containing at least 5 seizure per patient</a:t>
            </a:r>
          </a:p>
          <a:p>
            <a:pPr lvl="0">
              <a:spcBef>
                <a:spcPts val="0"/>
              </a:spcBef>
              <a:buNone/>
            </a:pPr>
            <a:r>
              <a:rPr lang="en"/>
              <a:t>This data was annotated with seizure/non-seizure</a:t>
            </a:r>
          </a:p>
          <a:p>
            <a:pPr lvl="0">
              <a:spcBef>
                <a:spcPts val="0"/>
              </a:spcBef>
              <a:buNone/>
            </a:pPr>
            <a:r>
              <a:rPr lang="en"/>
              <a:t>Then an algorithm was developed (unique for each patient) based on EEG data (using the same type of machine learning algorithms as discussed before)</a:t>
            </a:r>
          </a:p>
          <a:p>
            <a:pPr lvl="0">
              <a:spcBef>
                <a:spcPts val="0"/>
              </a:spcBef>
              <a:buNone/>
            </a:pPr>
            <a:r>
              <a:rPr lang="en"/>
              <a:t>Patients then underwent a three month real-time advisory period during which an advisory indicator would show blue, white, and red lights indicating low, moderate, and high likelihood respectively (in addition to audio/vibration indicators)</a:t>
            </a:r>
          </a:p>
          <a:p>
            <a:pPr lvl="0">
              <a:spcBef>
                <a:spcPts val="0"/>
              </a:spcBef>
              <a:buNone/>
            </a:pPr>
            <a:r>
              <a:t/>
            </a:r>
            <a:endParaRPr/>
          </a:p>
          <a:p>
            <a:pPr lvl="0">
              <a:spcBef>
                <a:spcPts val="0"/>
              </a:spcBef>
              <a:buNone/>
            </a:pPr>
            <a:r>
              <a:rPr lang="en"/>
              <a:t>Overall sensitivity of 65-100% for every patient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Number of patents that exist that describe similar technology</a:t>
            </a:r>
          </a:p>
          <a:p>
            <a:pPr lvl="0">
              <a:spcBef>
                <a:spcPts val="0"/>
              </a:spcBef>
              <a:buNone/>
            </a:pPr>
            <a:r>
              <a:rPr lang="en"/>
              <a:t>-Layde /Dilorenzo outline a method of determining a patient’s neurological state using EEG data and a machine learning algorithm</a:t>
            </a:r>
          </a:p>
          <a:p>
            <a:pPr lvl="0">
              <a:spcBef>
                <a:spcPts val="0"/>
              </a:spcBef>
              <a:buNone/>
            </a:pPr>
            <a:r>
              <a:rPr lang="en"/>
              <a:t>	-This patent is meant for the potential to recommend emergency drug dosages depending on potential for a seizure</a:t>
            </a:r>
          </a:p>
          <a:p>
            <a:pPr lvl="0">
              <a:spcBef>
                <a:spcPts val="0"/>
              </a:spcBef>
              <a:buNone/>
            </a:pPr>
            <a:r>
              <a:rPr lang="en"/>
              <a:t>-Many others for devices like mattress sensors and wristwatches</a:t>
            </a:r>
          </a:p>
          <a:p>
            <a:pPr lvl="0">
              <a:spcBef>
                <a:spcPts val="0"/>
              </a:spcBef>
              <a:buNone/>
            </a:pPr>
            <a:r>
              <a:t/>
            </a:r>
            <a:endParaRPr/>
          </a:p>
          <a:p>
            <a:pPr lvl="0">
              <a:spcBef>
                <a:spcPts val="0"/>
              </a:spcBef>
              <a:buNone/>
            </a:pPr>
            <a:r>
              <a:rPr lang="en"/>
              <a:t>Significant overlap with technology for sleep apnea/Sudden infant death</a:t>
            </a:r>
          </a:p>
          <a:p>
            <a:pPr lvl="0">
              <a:spcBef>
                <a:spcPts val="0"/>
              </a:spcBef>
              <a:buNone/>
            </a:pPr>
            <a:r>
              <a:rPr lang="en"/>
              <a:t>-Many of these devices use sensors for things like Oxygen saturation, respiration, heart rate, etc.</a:t>
            </a:r>
          </a:p>
          <a:p>
            <a:pPr lvl="0">
              <a:spcBef>
                <a:spcPts val="0"/>
              </a:spcBef>
              <a:buNone/>
            </a:pPr>
            <a:r>
              <a:rPr lang="en"/>
              <a:t>-Some of these require manual scoring of results by a physician and other have an automatic scoring function to determine whether a patient experiences sleep apnea</a:t>
            </a:r>
          </a:p>
          <a:p>
            <a:pPr lvl="0">
              <a:spcBef>
                <a:spcPts val="0"/>
              </a:spcBef>
              <a:buNone/>
            </a:pPr>
            <a:r>
              <a:rPr lang="en"/>
              <a:t>-Similar devices are also used to detect sudden infant death such as one that uses video monitoring and pulse oximetry → will alert the parents if the child appears to be at risk for SID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65 million people around the world have epilepsy</a:t>
            </a:r>
          </a:p>
          <a:p>
            <a:pPr lvl="0">
              <a:spcBef>
                <a:spcPts val="0"/>
              </a:spcBef>
              <a:buNone/>
            </a:pPr>
            <a:r>
              <a:rPr lang="en"/>
              <a:t>In the US, 1 in 26 people will develop epilepsy at some point</a:t>
            </a:r>
          </a:p>
          <a:p>
            <a:pPr lvl="0">
              <a:spcBef>
                <a:spcPts val="0"/>
              </a:spcBef>
              <a:buNone/>
            </a:pPr>
            <a:r>
              <a:rPr lang="en"/>
              <a:t>Symptoms can range from a minor space out (absence seizure) to severe convulsions (tonic-clonic seizure)</a:t>
            </a:r>
          </a:p>
          <a:p>
            <a:pPr lvl="0">
              <a:spcBef>
                <a:spcPts val="0"/>
              </a:spcBef>
              <a:buNone/>
            </a:pPr>
            <a:r>
              <a:rPr lang="en"/>
              <a:t>Type of seizures are classified by where they begin in the brain</a:t>
            </a:r>
          </a:p>
          <a:p>
            <a:pPr lvl="0">
              <a:spcBef>
                <a:spcPts val="0"/>
              </a:spcBef>
              <a:buNone/>
            </a:pPr>
            <a:r>
              <a:rPr lang="en"/>
              <a:t>	Generalized → begin in both sides of the brain</a:t>
            </a:r>
          </a:p>
          <a:p>
            <a:pPr lvl="0">
              <a:spcBef>
                <a:spcPts val="0"/>
              </a:spcBef>
              <a:buNone/>
            </a:pPr>
            <a:r>
              <a:rPr lang="en"/>
              <a:t>	Focal onset → begin in one side of the brain </a:t>
            </a:r>
          </a:p>
          <a:p>
            <a:pPr lvl="0">
              <a:spcBef>
                <a:spcPts val="0"/>
              </a:spcBef>
              <a:buNone/>
            </a:pPr>
            <a:r>
              <a:rPr lang="en"/>
              <a:t>Types of treatment</a:t>
            </a:r>
          </a:p>
          <a:p>
            <a:pPr lvl="0">
              <a:spcBef>
                <a:spcPts val="0"/>
              </a:spcBef>
              <a:buNone/>
            </a:pPr>
            <a:r>
              <a:rPr lang="en"/>
              <a:t>	Medication</a:t>
            </a:r>
          </a:p>
          <a:p>
            <a:pPr lvl="0">
              <a:spcBef>
                <a:spcPts val="0"/>
              </a:spcBef>
              <a:buNone/>
            </a:pPr>
            <a:r>
              <a:rPr lang="en"/>
              <a:t>	Devices (implantable?)</a:t>
            </a:r>
          </a:p>
          <a:p>
            <a:pPr lvl="0">
              <a:spcBef>
                <a:spcPts val="0"/>
              </a:spcBef>
              <a:buNone/>
            </a:pPr>
            <a:r>
              <a:rPr lang="en"/>
              <a:t>	Surgery</a:t>
            </a:r>
          </a:p>
          <a:p>
            <a:pPr lvl="0">
              <a:spcBef>
                <a:spcPts val="0"/>
              </a:spcBef>
              <a:buNone/>
            </a:pPr>
            <a:r>
              <a:rPr lang="en"/>
              <a:t>	Dietary therapy</a:t>
            </a:r>
          </a:p>
          <a:p>
            <a:pPr lvl="0">
              <a:spcBef>
                <a:spcPts val="0"/>
              </a:spcBef>
              <a:buNone/>
            </a:pPr>
            <a:r>
              <a:rPr lang="en"/>
              <a:t>These treatments are not effective for 1 in 3 people (intractable epilepsy)</a:t>
            </a:r>
          </a:p>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SUDEP is the cause of </a:t>
            </a:r>
            <a:r>
              <a:rPr lang="en"/>
              <a:t>death in an epileptic person when no other cause of death is found</a:t>
            </a:r>
          </a:p>
          <a:p>
            <a:pPr lvl="0">
              <a:spcBef>
                <a:spcPts val="0"/>
              </a:spcBef>
              <a:buNone/>
            </a:pPr>
            <a:r>
              <a:rPr lang="en"/>
              <a:t>Most cases are not diagnosed without an autopsy</a:t>
            </a:r>
          </a:p>
          <a:p>
            <a:pPr lvl="0">
              <a:spcBef>
                <a:spcPts val="0"/>
              </a:spcBef>
              <a:buNone/>
            </a:pPr>
            <a:r>
              <a:rPr lang="en"/>
              <a:t>No specific cause is known, but several risk factors have been identified</a:t>
            </a:r>
          </a:p>
          <a:p>
            <a:pPr lvl="0">
              <a:spcBef>
                <a:spcPts val="0"/>
              </a:spcBef>
              <a:buNone/>
            </a:pPr>
            <a:r>
              <a:rPr lang="en"/>
              <a:t>	People who experience generalized tonic-clonic seizures</a:t>
            </a:r>
          </a:p>
          <a:p>
            <a:pPr lvl="0">
              <a:spcBef>
                <a:spcPts val="0"/>
              </a:spcBef>
              <a:buNone/>
            </a:pPr>
            <a:r>
              <a:rPr lang="en"/>
              <a:t>	Abrupt changes in medication</a:t>
            </a:r>
          </a:p>
          <a:p>
            <a:pPr lvl="0">
              <a:spcBef>
                <a:spcPts val="0"/>
              </a:spcBef>
              <a:buNone/>
            </a:pPr>
            <a:r>
              <a:rPr lang="en"/>
              <a:t>	Excessive drinking</a:t>
            </a:r>
          </a:p>
          <a:p>
            <a:pPr lvl="0">
              <a:spcBef>
                <a:spcPts val="0"/>
              </a:spcBef>
              <a:buNone/>
            </a:pPr>
            <a:r>
              <a:rPr lang="en"/>
              <a:t>	Use of illicit drugs</a:t>
            </a:r>
          </a:p>
          <a:p>
            <a:pPr lvl="0">
              <a:spcBef>
                <a:spcPts val="0"/>
              </a:spcBef>
              <a:buNone/>
            </a:pPr>
            <a:r>
              <a:rPr lang="en"/>
              <a:t>	Having epilepsy for more than 15 years</a:t>
            </a:r>
          </a:p>
          <a:p>
            <a:pPr lvl="0">
              <a:spcBef>
                <a:spcPts val="0"/>
              </a:spcBef>
              <a:buNone/>
            </a:pPr>
            <a:r>
              <a:rPr lang="en"/>
              <a:t>	Having seizures during sleep</a:t>
            </a:r>
          </a:p>
          <a:p>
            <a:pPr lvl="0">
              <a:spcBef>
                <a:spcPts val="0"/>
              </a:spcBef>
              <a:buNone/>
            </a:pPr>
            <a:r>
              <a:rPr lang="en"/>
              <a:t>Experts have concluded that incidence of SUDEP can be reduced using early detection methods and patient monitoring during a seizure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15000"/>
              </a:lnSpc>
              <a:spcBef>
                <a:spcPts val="0"/>
              </a:spcBef>
              <a:spcAft>
                <a:spcPts val="1600"/>
              </a:spcAft>
              <a:buNone/>
            </a:pPr>
            <a:r>
              <a:rPr lang="en" sz="1800">
                <a:solidFill>
                  <a:schemeClr val="accent3"/>
                </a:solidFill>
                <a:latin typeface="Proxima Nova"/>
                <a:ea typeface="Proxima Nova"/>
                <a:cs typeface="Proxima Nova"/>
                <a:sym typeface="Proxima Nova"/>
              </a:rPr>
              <a:t> </a:t>
            </a:r>
            <a:r>
              <a:rPr lang="en" sz="1800">
                <a:solidFill>
                  <a:srgbClr val="FF0000"/>
                </a:solidFill>
                <a:latin typeface="Proxima Nova"/>
                <a:ea typeface="Proxima Nova"/>
                <a:cs typeface="Proxima Nova"/>
                <a:sym typeface="Proxima Nova"/>
              </a:rPr>
              <a:t>*We say that this will alert the user and emergency medical services both before the seizure begins, but say in the specs that we will alert EMS after the seizure has been detected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Wristbands/watches</a:t>
            </a:r>
          </a:p>
          <a:p>
            <a:pPr lvl="0">
              <a:spcBef>
                <a:spcPts val="0"/>
              </a:spcBef>
              <a:buNone/>
            </a:pPr>
            <a:r>
              <a:rPr lang="en"/>
              <a:t>	Some also use pulse/electrodermal activity</a:t>
            </a:r>
          </a:p>
          <a:p>
            <a:pPr lvl="0">
              <a:spcBef>
                <a:spcPts val="0"/>
              </a:spcBef>
              <a:buNone/>
            </a:pPr>
            <a:r>
              <a:rPr lang="en"/>
              <a:t>Cell phones (apps)</a:t>
            </a:r>
          </a:p>
          <a:p>
            <a:pPr lvl="0">
              <a:spcBef>
                <a:spcPts val="0"/>
              </a:spcBef>
              <a:buNone/>
            </a:pPr>
            <a:r>
              <a:rPr lang="en"/>
              <a:t>Mattress sensors</a:t>
            </a:r>
          </a:p>
          <a:p>
            <a:pPr lvl="0">
              <a:spcBef>
                <a:spcPts val="0"/>
              </a:spcBef>
              <a:buNone/>
            </a:pPr>
            <a:r>
              <a:t/>
            </a:r>
            <a:endParaRPr/>
          </a:p>
          <a:p>
            <a:pPr lvl="0">
              <a:spcBef>
                <a:spcPts val="0"/>
              </a:spcBef>
              <a:buNone/>
            </a:pPr>
            <a:r>
              <a:rPr lang="en"/>
              <a:t>Empatica</a:t>
            </a:r>
          </a:p>
          <a:p>
            <a:pPr lvl="0">
              <a:spcBef>
                <a:spcPts val="0"/>
              </a:spcBef>
              <a:buNone/>
            </a:pPr>
            <a:r>
              <a:rPr lang="en"/>
              <a:t>	Accelerometer, Gyroscope, Electrodermal activity sensor, Peripheral temperature sensor</a:t>
            </a:r>
          </a:p>
          <a:p>
            <a:pPr lvl="0">
              <a:spcBef>
                <a:spcPts val="0"/>
              </a:spcBef>
              <a:buNone/>
            </a:pPr>
            <a:r>
              <a:rPr lang="en"/>
              <a:t>	Uses bluetooth connection to a phone to alert preprogrammed caregivers so the patient can get the care they need</a:t>
            </a:r>
          </a:p>
          <a:p>
            <a:pPr lvl="0">
              <a:spcBef>
                <a:spcPts val="0"/>
              </a:spcBef>
              <a:buNone/>
            </a:pPr>
            <a:r>
              <a:t/>
            </a:r>
            <a:endParaRPr/>
          </a:p>
          <a:p>
            <a:pPr lvl="0">
              <a:spcBef>
                <a:spcPts val="0"/>
              </a:spcBef>
              <a:buNone/>
            </a:pPr>
            <a:r>
              <a:rPr lang="en"/>
              <a:t>Problems:</a:t>
            </a:r>
          </a:p>
          <a:p>
            <a:pPr lvl="0">
              <a:spcBef>
                <a:spcPts val="0"/>
              </a:spcBef>
              <a:buNone/>
            </a:pPr>
            <a:r>
              <a:rPr lang="en"/>
              <a:t>	Many activities that can appear to simulate a seizure (high false positive rate or inability to detect during that time)</a:t>
            </a:r>
          </a:p>
          <a:p>
            <a:pPr lvl="0">
              <a:spcBef>
                <a:spcPts val="0"/>
              </a:spcBef>
              <a:buNone/>
            </a:pPr>
            <a:r>
              <a:rPr lang="en"/>
              <a:t>	Assumed that these are not being worn during sleep (need to charge/not comfortable)</a:t>
            </a:r>
          </a:p>
          <a:p>
            <a:pPr lvl="0">
              <a:spcBef>
                <a:spcPts val="0"/>
              </a:spcBef>
              <a:buNone/>
            </a:pPr>
            <a:r>
              <a:rPr lang="en"/>
              <a:t>	Can only detect, cannot predict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Problems</a:t>
            </a:r>
          </a:p>
          <a:p>
            <a:pPr lvl="0">
              <a:spcBef>
                <a:spcPts val="0"/>
              </a:spcBef>
              <a:buNone/>
            </a:pPr>
            <a:r>
              <a:rPr lang="en"/>
              <a:t>Video/Audio classification</a:t>
            </a:r>
          </a:p>
          <a:p>
            <a:pPr lvl="0">
              <a:spcBef>
                <a:spcPts val="0"/>
              </a:spcBef>
              <a:buNone/>
            </a:pPr>
            <a:r>
              <a:rPr lang="en"/>
              <a:t>	Can only detect seizures with a high degree of active motion/sound</a:t>
            </a:r>
          </a:p>
          <a:p>
            <a:pPr lvl="0">
              <a:spcBef>
                <a:spcPts val="0"/>
              </a:spcBef>
              <a:buNone/>
            </a:pPr>
            <a:r>
              <a:rPr lang="en"/>
              <a:t>	Can only be done when audio/video monitoring are occurring</a:t>
            </a:r>
          </a:p>
          <a:p>
            <a:pPr lvl="0">
              <a:spcBef>
                <a:spcPts val="0"/>
              </a:spcBef>
              <a:buNone/>
            </a:pPr>
            <a:r>
              <a:rPr lang="en"/>
              <a:t>Dogs</a:t>
            </a:r>
          </a:p>
          <a:p>
            <a:pPr lvl="0">
              <a:spcBef>
                <a:spcPts val="0"/>
              </a:spcBef>
              <a:buNone/>
            </a:pPr>
            <a:r>
              <a:rPr lang="en"/>
              <a:t>	Can only detect when they are awake and alert (presumably not during sleep)</a:t>
            </a:r>
          </a:p>
          <a:p>
            <a:pPr lvl="0">
              <a:spcBef>
                <a:spcPts val="0"/>
              </a:spcBef>
              <a:buNone/>
            </a:pPr>
            <a:r>
              <a:rPr lang="en"/>
              <a:t>	Require a dog to be around (cannot always happen)</a:t>
            </a:r>
          </a:p>
          <a:p>
            <a:pPr lvl="0">
              <a:spcBef>
                <a:spcPts val="0"/>
              </a:spcBef>
              <a:buNone/>
            </a:pPr>
            <a:r>
              <a:rPr lang="en"/>
              <a:t>	Often golden retrievers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rtl="0">
              <a:spcBef>
                <a:spcPts val="0"/>
              </a:spcBef>
              <a:buAutoNum type="arabicPeriod"/>
            </a:pPr>
            <a:r>
              <a:rPr lang="en"/>
              <a:t>Collect data from the patient (EEG, ECoG, or other signal)</a:t>
            </a:r>
          </a:p>
          <a:p>
            <a:pPr indent="-228600" lvl="0" marL="457200" rtl="0">
              <a:spcBef>
                <a:spcPts val="0"/>
              </a:spcBef>
              <a:buAutoNum type="arabicPeriod"/>
            </a:pPr>
            <a:r>
              <a:rPr lang="en"/>
              <a:t>Preprocessing</a:t>
            </a:r>
          </a:p>
          <a:p>
            <a:pPr indent="-228600" lvl="1" marL="914400" rtl="0">
              <a:spcBef>
                <a:spcPts val="0"/>
              </a:spcBef>
              <a:buAutoNum type="alphaLcPeriod"/>
            </a:pPr>
            <a:r>
              <a:rPr lang="en"/>
              <a:t>Used to transform data into a more usable for or to remove data that is not valuable in the analysis</a:t>
            </a:r>
          </a:p>
          <a:p>
            <a:pPr indent="-228600" lvl="0" marL="457200" rtl="0">
              <a:spcBef>
                <a:spcPts val="0"/>
              </a:spcBef>
              <a:buAutoNum type="arabicPeriod"/>
            </a:pPr>
            <a:r>
              <a:rPr lang="en"/>
              <a:t>Feature extraction</a:t>
            </a:r>
          </a:p>
          <a:p>
            <a:pPr indent="-228600" lvl="1" marL="914400" rtl="0">
              <a:spcBef>
                <a:spcPts val="0"/>
              </a:spcBef>
              <a:buAutoNum type="alphaLcPeriod"/>
            </a:pPr>
            <a:r>
              <a:rPr lang="en">
                <a:solidFill>
                  <a:schemeClr val="dk1"/>
                </a:solidFill>
              </a:rPr>
              <a:t>Principal Component Analysis</a:t>
            </a:r>
          </a:p>
          <a:p>
            <a:pPr indent="-228600" lvl="1" marL="914400" rtl="0">
              <a:spcBef>
                <a:spcPts val="0"/>
              </a:spcBef>
              <a:buAutoNum type="alphaLcPeriod"/>
            </a:pPr>
            <a:r>
              <a:rPr lang="en"/>
              <a:t>Fourier analysis</a:t>
            </a:r>
          </a:p>
          <a:p>
            <a:pPr indent="-228600" lvl="1" marL="914400" rtl="0">
              <a:spcBef>
                <a:spcPts val="0"/>
              </a:spcBef>
              <a:buAutoNum type="alphaLcPeriod"/>
            </a:pPr>
            <a:r>
              <a:rPr lang="en"/>
              <a:t>Wavelet transformation → Similar to fourier analysis, but involves analysis both in frequency and in time</a:t>
            </a:r>
          </a:p>
          <a:p>
            <a:pPr indent="-228600" lvl="0" marL="457200" rtl="0">
              <a:spcBef>
                <a:spcPts val="0"/>
              </a:spcBef>
              <a:buAutoNum type="arabicPeriod"/>
            </a:pPr>
            <a:r>
              <a:rPr lang="en"/>
              <a:t>Feature reduction</a:t>
            </a:r>
          </a:p>
          <a:p>
            <a:pPr indent="-228600" lvl="1" marL="914400" rtl="0">
              <a:spcBef>
                <a:spcPts val="0"/>
              </a:spcBef>
              <a:buAutoNum type="alphaLcPeriod"/>
            </a:pPr>
            <a:r>
              <a:rPr lang="en"/>
              <a:t>Feature selection (choose the most meaningful subset of computer features)</a:t>
            </a:r>
          </a:p>
          <a:p>
            <a:pPr indent="-228600" lvl="1" marL="914400" rtl="0">
              <a:spcBef>
                <a:spcPts val="0"/>
              </a:spcBef>
              <a:buAutoNum type="alphaLcPeriod"/>
            </a:pPr>
            <a:r>
              <a:rPr lang="en"/>
              <a:t>Feature extraction (Compress the information into fewer features)</a:t>
            </a:r>
          </a:p>
          <a:p>
            <a:pPr indent="-228600" lvl="0" marL="457200" rtl="0">
              <a:spcBef>
                <a:spcPts val="0"/>
              </a:spcBef>
              <a:buAutoNum type="arabicPeriod"/>
            </a:pPr>
            <a:r>
              <a:rPr lang="en"/>
              <a:t>Commonly used features</a:t>
            </a:r>
          </a:p>
          <a:p>
            <a:pPr indent="-228600" lvl="1" marL="914400" rtl="0">
              <a:spcBef>
                <a:spcPts val="0"/>
              </a:spcBef>
              <a:buAutoNum type="alphaLcPeriod"/>
            </a:pPr>
            <a:r>
              <a:rPr lang="en"/>
              <a:t>Mean</a:t>
            </a:r>
          </a:p>
          <a:p>
            <a:pPr indent="-228600" lvl="1" marL="914400" rtl="0">
              <a:spcBef>
                <a:spcPts val="0"/>
              </a:spcBef>
              <a:buAutoNum type="alphaLcPeriod"/>
            </a:pPr>
            <a:r>
              <a:rPr lang="en"/>
              <a:t>Correlation dimension</a:t>
            </a:r>
          </a:p>
          <a:p>
            <a:pPr indent="-228600" lvl="1" marL="914400" rtl="0">
              <a:spcBef>
                <a:spcPts val="0"/>
              </a:spcBef>
              <a:buAutoNum type="alphaLcPeriod"/>
            </a:pPr>
            <a:r>
              <a:rPr lang="en"/>
              <a:t>Power, etc.</a:t>
            </a:r>
          </a:p>
          <a:p>
            <a:pPr indent="-228600" lvl="0" marL="457200" rtl="0">
              <a:spcBef>
                <a:spcPts val="0"/>
              </a:spcBef>
              <a:buAutoNum type="arabicPeriod"/>
            </a:pPr>
            <a:r>
              <a:rPr lang="en"/>
              <a:t>Train classifier (using a portion of the data)</a:t>
            </a:r>
          </a:p>
          <a:p>
            <a:pPr indent="-228600" lvl="1" marL="914400" rtl="0">
              <a:spcBef>
                <a:spcPts val="0"/>
              </a:spcBef>
              <a:buAutoNum type="alphaLcPeriod"/>
            </a:pPr>
            <a:r>
              <a:rPr lang="en"/>
              <a:t>SVM (support vector machine) → divide data as much as possible using optimal hyperplane</a:t>
            </a:r>
          </a:p>
          <a:p>
            <a:pPr indent="-228600" lvl="1" marL="914400" rtl="0">
              <a:spcBef>
                <a:spcPts val="0"/>
              </a:spcBef>
              <a:buAutoNum type="alphaLcPeriod"/>
            </a:pPr>
            <a:r>
              <a:rPr lang="en"/>
              <a:t>ANN (Wavelet Neural Network) → pass input through a series of “neurons” that each process one feature of the data and pass it to the next “neuron”</a:t>
            </a:r>
          </a:p>
          <a:p>
            <a:pPr indent="-228600" lvl="1" marL="914400" rtl="0">
              <a:spcBef>
                <a:spcPts val="0"/>
              </a:spcBef>
              <a:buAutoNum type="alphaLcPeriod"/>
            </a:pPr>
            <a:r>
              <a:rPr lang="en"/>
              <a:t>k-NN (K-nearest neighbors) → Find k sets of the nearest matching data and classify based on those labels</a:t>
            </a:r>
          </a:p>
          <a:p>
            <a:pPr indent="-228600" lvl="0" marL="457200" rtl="0">
              <a:spcBef>
                <a:spcPts val="0"/>
              </a:spcBef>
              <a:buAutoNum type="arabicPeriod"/>
            </a:pPr>
            <a:r>
              <a:rPr lang="en"/>
              <a:t>Prediction using remainder of the data</a:t>
            </a:r>
          </a:p>
          <a:p>
            <a:pPr indent="-228600" lvl="1" marL="914400" rtl="0">
              <a:spcBef>
                <a:spcPts val="0"/>
              </a:spcBef>
              <a:buAutoNum type="alphaLcPeriod"/>
            </a:pPr>
            <a:r>
              <a:rPr lang="en"/>
              <a:t>Once the probability crosses some threshold → classify as a seizure/impending seizure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Cause of a seizure is sudden and disorganized electrical activity in the brain → EEG/ECoG is an effective method of determining if an individual is having/about to have a seizure</a:t>
            </a:r>
          </a:p>
          <a:p>
            <a:pPr lvl="0">
              <a:spcBef>
                <a:spcPts val="0"/>
              </a:spcBef>
              <a:buNone/>
            </a:pPr>
            <a:r>
              <a:t/>
            </a:r>
            <a:endParaRPr/>
          </a:p>
          <a:p>
            <a:pPr lvl="0">
              <a:spcBef>
                <a:spcPts val="0"/>
              </a:spcBef>
              <a:buNone/>
            </a:pPr>
            <a:r>
              <a:rPr lang="en"/>
              <a:t>Patient E EEG data over 11 seizures (2 training, 9 validation)</a:t>
            </a:r>
          </a:p>
          <a:p>
            <a:pPr lvl="0">
              <a:spcBef>
                <a:spcPts val="0"/>
              </a:spcBef>
              <a:buNone/>
            </a:pPr>
            <a:r>
              <a:rPr lang="en"/>
              <a:t>4 hours of baseline data</a:t>
            </a:r>
          </a:p>
          <a:p>
            <a:pPr lvl="0">
              <a:spcBef>
                <a:spcPts val="0"/>
              </a:spcBef>
              <a:buNone/>
            </a:pPr>
            <a:r>
              <a:rPr lang="en"/>
              <a:t>Feature selection from over 25,000 possible features</a:t>
            </a:r>
          </a:p>
          <a:p>
            <a:pPr lvl="0">
              <a:spcBef>
                <a:spcPts val="0"/>
              </a:spcBef>
              <a:buNone/>
            </a:pPr>
            <a:r>
              <a:rPr lang="en"/>
              <a:t>	Narrowed down to 800 (curve length, energy, nonlinear energy)</a:t>
            </a:r>
          </a:p>
          <a:p>
            <a:pPr lvl="0">
              <a:spcBef>
                <a:spcPts val="0"/>
              </a:spcBef>
              <a:buNone/>
            </a:pPr>
            <a:r>
              <a:rPr lang="en"/>
              <a:t>	Selected the best using a “genetic algorithm”</a:t>
            </a:r>
          </a:p>
          <a:p>
            <a:pPr lvl="0">
              <a:spcBef>
                <a:spcPts val="0"/>
              </a:spcBef>
              <a:buNone/>
            </a:pPr>
            <a:r>
              <a:rPr lang="en"/>
              <a:t>	Randomly select a set of “chromosomes (channel, and 1st, 2nd, and 3rd level features) and use them to classify the data then have them be the starting point for guessing the next set to improve the classification</a:t>
            </a:r>
          </a:p>
          <a:p>
            <a:pPr lvl="0">
              <a:spcBef>
                <a:spcPts val="0"/>
              </a:spcBef>
              <a:buNone/>
            </a:pPr>
            <a:r>
              <a:t/>
            </a:r>
            <a:endParaRPr/>
          </a:p>
          <a:p>
            <a:pPr lvl="0">
              <a:spcBef>
                <a:spcPts val="0"/>
              </a:spcBef>
              <a:buNone/>
            </a:pPr>
            <a:r>
              <a:rPr lang="en"/>
              <a:t>Feature chosen was mean of the mean of the curve length for channel LA1-LA2 (contralateral to the focus)</a:t>
            </a:r>
          </a:p>
          <a:p>
            <a:pPr lvl="0">
              <a:spcBef>
                <a:spcPts val="0"/>
              </a:spcBef>
              <a:buNone/>
            </a:pPr>
            <a:r>
              <a:rPr lang="en"/>
              <a:t>100% prediction accuracy with average prediction time of 2.1 minutes and 1.1 FPH</a:t>
            </a:r>
          </a:p>
          <a:p>
            <a:pPr lvl="0">
              <a:spcBef>
                <a:spcPts val="0"/>
              </a:spcBef>
              <a:buNone/>
            </a:pPr>
            <a:r>
              <a:t/>
            </a:r>
            <a:endParaRPr/>
          </a:p>
          <a:p>
            <a:pPr lvl="0">
              <a:spcBef>
                <a:spcPts val="0"/>
              </a:spcBef>
              <a:buNone/>
            </a:pPr>
            <a:r>
              <a:rPr lang="en"/>
              <a:t>Reason could be limited number of electrodes, limited number of seizures/amount of baseline data</a:t>
            </a:r>
          </a:p>
          <a:p>
            <a:pPr lvl="0">
              <a:spcBef>
                <a:spcPts val="0"/>
              </a:spcBef>
              <a:buNone/>
            </a:pPr>
            <a:r>
              <a:rPr lang="en"/>
              <a:t>	</a:t>
            </a:r>
          </a:p>
          <a:p>
            <a:pPr lvl="0">
              <a:spcBef>
                <a:spcPts val="0"/>
              </a:spcBef>
              <a:buNone/>
            </a:pPr>
            <a:r>
              <a:t/>
            </a:r>
            <a:endParaRPr/>
          </a:p>
          <a:p>
            <a:pPr lvl="0">
              <a:spcBef>
                <a:spcPts val="0"/>
              </a:spcBef>
              <a:buNone/>
            </a:pPr>
            <a:r>
              <a:rPr lang="en"/>
              <a:t>Require EEG or ECoG Signal</a:t>
            </a:r>
          </a:p>
          <a:p>
            <a:pPr lvl="0">
              <a:spcBef>
                <a:spcPts val="0"/>
              </a:spcBef>
              <a:buNone/>
            </a:pPr>
            <a:r>
              <a:rPr lang="en"/>
              <a:t>	-Difficult to capture from home</a:t>
            </a:r>
          </a:p>
          <a:p>
            <a:pPr lvl="0">
              <a:spcBef>
                <a:spcPts val="0"/>
              </a:spcBef>
              <a:buNone/>
            </a:pPr>
            <a:r>
              <a:rPr lang="en"/>
              <a:t>	-Would require sleeping with scalp electrodes</a:t>
            </a:r>
          </a:p>
          <a:p>
            <a:pPr lvl="0">
              <a:spcBef>
                <a:spcPts val="0"/>
              </a:spcBef>
              <a:buNone/>
            </a:pPr>
            <a:r>
              <a:rPr lang="en"/>
              <a:t>		-Poor resolution</a:t>
            </a:r>
          </a:p>
          <a:p>
            <a:pPr lvl="0">
              <a:spcBef>
                <a:spcPts val="0"/>
              </a:spcBef>
              <a:buNone/>
            </a:pPr>
            <a:r>
              <a:rPr lang="en"/>
              <a:t>		-Can’t be worn for long periods of time</a:t>
            </a:r>
          </a:p>
          <a:p>
            <a:pPr lvl="0">
              <a:spcBef>
                <a:spcPts val="0"/>
              </a:spcBef>
              <a:buNone/>
            </a:pPr>
            <a:r>
              <a:rPr lang="en"/>
              <a:t>	-ECoG requires an invasive procedure</a:t>
            </a:r>
          </a:p>
          <a:p>
            <a:pPr lvl="0">
              <a:spcBef>
                <a:spcPts val="0"/>
              </a:spcBef>
              <a:buNone/>
            </a:pPr>
            <a:r>
              <a:t/>
            </a:r>
            <a:endParaRPr/>
          </a:p>
          <a:p>
            <a:pPr lvl="0">
              <a:spcBef>
                <a:spcPts val="0"/>
              </a:spcBef>
              <a:buNone/>
            </a:pPr>
            <a:r>
              <a:rPr lang="en"/>
              <a:t>Typical EEG Costs $200-$700</a:t>
            </a:r>
          </a:p>
          <a:p>
            <a:pPr lvl="0">
              <a:spcBef>
                <a:spcPts val="0"/>
              </a:spcBef>
              <a:buNone/>
            </a:pPr>
            <a:r>
              <a:rPr lang="en"/>
              <a:t>Can cost up to $3000 for 24 hour EEG with video recording</a:t>
            </a:r>
          </a:p>
          <a:p>
            <a:pPr lvl="0">
              <a:spcBef>
                <a:spcPts val="0"/>
              </a:spcBef>
              <a:buNone/>
            </a:pPr>
            <a:r>
              <a:rPr lang="en"/>
              <a:t>Cost of intracranial EEG - Unknown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rgbClr val="674EA7"/>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3"/>
            <a:ext cx="8123100" cy="6300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wrap="square"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rgbClr val="674EA7"/>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wrap="square"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rgbClr val="674EA7"/>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txBox="1"/>
          <p:nvPr>
            <p:ph type="title"/>
          </p:nvPr>
        </p:nvSpPr>
        <p:spPr>
          <a:xfrm>
            <a:off x="311700" y="2926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3"/>
              </a:buClr>
              <a:buSzPct val="100000"/>
              <a:buFont typeface="Proxima Nova"/>
              <a:buChar char="●"/>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1257300"/>
            <a:ext cx="8123100" cy="1588500"/>
          </a:xfrm>
          <a:prstGeom prst="rect">
            <a:avLst/>
          </a:prstGeom>
        </p:spPr>
        <p:txBody>
          <a:bodyPr anchorCtr="0" anchor="b" bIns="91425" lIns="91425" rIns="91425" wrap="square" tIns="91425">
            <a:noAutofit/>
          </a:bodyPr>
          <a:lstStyle/>
          <a:p>
            <a:pPr lvl="0">
              <a:spcBef>
                <a:spcPts val="0"/>
              </a:spcBef>
              <a:buNone/>
            </a:pPr>
            <a:r>
              <a:rPr lang="en">
                <a:solidFill>
                  <a:srgbClr val="FFFFFF"/>
                </a:solidFill>
              </a:rPr>
              <a:t>Prediction of Seizures During Sleep</a:t>
            </a:r>
          </a:p>
        </p:txBody>
      </p:sp>
      <p:sp>
        <p:nvSpPr>
          <p:cNvPr id="60" name="Shape 60"/>
          <p:cNvSpPr txBox="1"/>
          <p:nvPr>
            <p:ph idx="1" type="subTitle"/>
          </p:nvPr>
        </p:nvSpPr>
        <p:spPr>
          <a:xfrm>
            <a:off x="510450" y="3182313"/>
            <a:ext cx="8123100" cy="630000"/>
          </a:xfrm>
          <a:prstGeom prst="rect">
            <a:avLst/>
          </a:prstGeom>
        </p:spPr>
        <p:txBody>
          <a:bodyPr anchorCtr="0" anchor="t" bIns="91425" lIns="91425" rIns="91425" wrap="square" tIns="91425">
            <a:noAutofit/>
          </a:bodyPr>
          <a:lstStyle/>
          <a:p>
            <a:pPr lvl="0">
              <a:spcBef>
                <a:spcPts val="0"/>
              </a:spcBef>
              <a:buNone/>
            </a:pPr>
            <a:r>
              <a:rPr lang="en"/>
              <a:t>Group 17: Nikhil Patel, Jack Lin, Josh Olick-Gibson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a:spcBef>
                <a:spcPts val="0"/>
              </a:spcBef>
              <a:buNone/>
            </a:pPr>
            <a:r>
              <a:rPr lang="en"/>
              <a:t>Non-EEG signals can be used to predict seizure.</a:t>
            </a:r>
          </a:p>
        </p:txBody>
      </p:sp>
      <p:sp>
        <p:nvSpPr>
          <p:cNvPr id="126" name="Shape 126"/>
          <p:cNvSpPr txBox="1"/>
          <p:nvPr/>
        </p:nvSpPr>
        <p:spPr>
          <a:xfrm>
            <a:off x="2286000" y="4258025"/>
            <a:ext cx="4986300" cy="690900"/>
          </a:xfrm>
          <a:prstGeom prst="rect">
            <a:avLst/>
          </a:prstGeom>
          <a:noFill/>
          <a:ln>
            <a:noFill/>
          </a:ln>
        </p:spPr>
        <p:txBody>
          <a:bodyPr anchorCtr="0" anchor="t" bIns="91425" lIns="91425" rIns="91425" wrap="square" tIns="91425">
            <a:noAutofit/>
          </a:bodyPr>
          <a:lstStyle/>
          <a:p>
            <a:pPr lvl="0" rtl="0">
              <a:spcBef>
                <a:spcPts val="0"/>
              </a:spcBef>
              <a:buNone/>
            </a:pPr>
            <a:r>
              <a:rPr lang="en" sz="1200"/>
              <a:t>Classification rates for patient 1 using the features from all electrodes combined (left) and the features from each individual electrode [8]</a:t>
            </a:r>
          </a:p>
        </p:txBody>
      </p:sp>
      <p:pic>
        <p:nvPicPr>
          <p:cNvPr id="127" name="Shape 127"/>
          <p:cNvPicPr preferRelativeResize="0"/>
          <p:nvPr/>
        </p:nvPicPr>
        <p:blipFill>
          <a:blip r:embed="rId3">
            <a:alphaModFix/>
          </a:blip>
          <a:stretch>
            <a:fillRect/>
          </a:stretch>
        </p:blipFill>
        <p:spPr>
          <a:xfrm>
            <a:off x="2478750" y="981863"/>
            <a:ext cx="4186499" cy="3354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a:spcBef>
                <a:spcPts val="0"/>
              </a:spcBef>
              <a:buNone/>
            </a:pPr>
            <a:r>
              <a:rPr lang="en"/>
              <a:t>Real-time seizure prediction can be achieved with high sensitivity.</a:t>
            </a:r>
          </a:p>
        </p:txBody>
      </p:sp>
      <p:pic>
        <p:nvPicPr>
          <p:cNvPr id="133" name="Shape 133"/>
          <p:cNvPicPr preferRelativeResize="0"/>
          <p:nvPr/>
        </p:nvPicPr>
        <p:blipFill rotWithShape="1">
          <a:blip r:embed="rId3">
            <a:alphaModFix/>
          </a:blip>
          <a:srcRect b="20080" l="0" r="0" t="8281"/>
          <a:stretch/>
        </p:blipFill>
        <p:spPr>
          <a:xfrm>
            <a:off x="2335070" y="1321700"/>
            <a:ext cx="4330483" cy="3117449"/>
          </a:xfrm>
          <a:prstGeom prst="rect">
            <a:avLst/>
          </a:prstGeom>
          <a:noFill/>
          <a:ln>
            <a:noFill/>
          </a:ln>
        </p:spPr>
      </p:pic>
      <p:grpSp>
        <p:nvGrpSpPr>
          <p:cNvPr id="134" name="Shape 134"/>
          <p:cNvGrpSpPr/>
          <p:nvPr/>
        </p:nvGrpSpPr>
        <p:grpSpPr>
          <a:xfrm>
            <a:off x="6665549" y="1425275"/>
            <a:ext cx="1217276" cy="710227"/>
            <a:chOff x="6920674" y="1575450"/>
            <a:chExt cx="1217276" cy="710227"/>
          </a:xfrm>
        </p:grpSpPr>
        <p:pic>
          <p:nvPicPr>
            <p:cNvPr id="135" name="Shape 135"/>
            <p:cNvPicPr preferRelativeResize="0"/>
            <p:nvPr/>
          </p:nvPicPr>
          <p:blipFill rotWithShape="1">
            <a:blip r:embed="rId3">
              <a:alphaModFix/>
            </a:blip>
            <a:srcRect b="0" l="9538" r="65681" t="95875"/>
            <a:stretch/>
          </p:blipFill>
          <p:spPr>
            <a:xfrm>
              <a:off x="6920674" y="1575450"/>
              <a:ext cx="1162497" cy="197279"/>
            </a:xfrm>
            <a:prstGeom prst="rect">
              <a:avLst/>
            </a:prstGeom>
            <a:noFill/>
            <a:ln>
              <a:noFill/>
            </a:ln>
          </p:spPr>
        </p:pic>
        <p:pic>
          <p:nvPicPr>
            <p:cNvPr id="136" name="Shape 136"/>
            <p:cNvPicPr preferRelativeResize="0"/>
            <p:nvPr/>
          </p:nvPicPr>
          <p:blipFill rotWithShape="1">
            <a:blip r:embed="rId3">
              <a:alphaModFix/>
            </a:blip>
            <a:srcRect b="0" l="33664" r="41554" t="94637"/>
            <a:stretch/>
          </p:blipFill>
          <p:spPr>
            <a:xfrm>
              <a:off x="6975446" y="1772725"/>
              <a:ext cx="1162504" cy="256476"/>
            </a:xfrm>
            <a:prstGeom prst="rect">
              <a:avLst/>
            </a:prstGeom>
            <a:noFill/>
            <a:ln>
              <a:noFill/>
            </a:ln>
          </p:spPr>
        </p:pic>
        <p:pic>
          <p:nvPicPr>
            <p:cNvPr id="137" name="Shape 137"/>
            <p:cNvPicPr preferRelativeResize="0"/>
            <p:nvPr/>
          </p:nvPicPr>
          <p:blipFill rotWithShape="1">
            <a:blip r:embed="rId3">
              <a:alphaModFix/>
            </a:blip>
            <a:srcRect b="0" l="56233" r="20153" t="94637"/>
            <a:stretch/>
          </p:blipFill>
          <p:spPr>
            <a:xfrm>
              <a:off x="6975447" y="2029202"/>
              <a:ext cx="1107728" cy="256476"/>
            </a:xfrm>
            <a:prstGeom prst="rect">
              <a:avLst/>
            </a:prstGeom>
            <a:noFill/>
            <a:ln>
              <a:noFill/>
            </a:ln>
          </p:spPr>
        </p:pic>
      </p:grpSp>
      <p:sp>
        <p:nvSpPr>
          <p:cNvPr id="138" name="Shape 138"/>
          <p:cNvSpPr txBox="1"/>
          <p:nvPr/>
        </p:nvSpPr>
        <p:spPr>
          <a:xfrm>
            <a:off x="2755800" y="4439150"/>
            <a:ext cx="3632400" cy="407700"/>
          </a:xfrm>
          <a:prstGeom prst="rect">
            <a:avLst/>
          </a:prstGeom>
          <a:noFill/>
          <a:ln>
            <a:noFill/>
          </a:ln>
        </p:spPr>
        <p:txBody>
          <a:bodyPr anchorCtr="0" anchor="t" bIns="91425" lIns="91425" rIns="91425" wrap="square" tIns="91425">
            <a:noAutofit/>
          </a:bodyPr>
          <a:lstStyle/>
          <a:p>
            <a:pPr lvl="0">
              <a:spcBef>
                <a:spcPts val="0"/>
              </a:spcBef>
              <a:buNone/>
            </a:pPr>
            <a:r>
              <a:rPr lang="en" sz="1200"/>
              <a:t>Excerpt from Patient 2’s advisory timeline [9]</a:t>
            </a:r>
          </a:p>
          <a:p>
            <a:pPr lvl="0" rtl="0">
              <a:spcBef>
                <a:spcPts val="0"/>
              </a:spcBef>
              <a:buNone/>
            </a:pPr>
            <a:r>
              <a:t/>
            </a:r>
            <a:endParaRPr sz="1200"/>
          </a:p>
        </p:txBody>
      </p:sp>
      <p:sp>
        <p:nvSpPr>
          <p:cNvPr id="139" name="Shape 139"/>
          <p:cNvSpPr/>
          <p:nvPr/>
        </p:nvSpPr>
        <p:spPr>
          <a:xfrm>
            <a:off x="5409775" y="1225975"/>
            <a:ext cx="364500" cy="378300"/>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0" name="Shape 140"/>
          <p:cNvSpPr/>
          <p:nvPr/>
        </p:nvSpPr>
        <p:spPr>
          <a:xfrm>
            <a:off x="5045275" y="4060850"/>
            <a:ext cx="364500" cy="378300"/>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41" name="Shape 141"/>
          <p:cNvSpPr/>
          <p:nvPr/>
        </p:nvSpPr>
        <p:spPr>
          <a:xfrm>
            <a:off x="6093775" y="4060850"/>
            <a:ext cx="364500" cy="378300"/>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a:spcBef>
                <a:spcPts val="0"/>
              </a:spcBef>
              <a:buNone/>
            </a:pPr>
            <a:r>
              <a:rPr lang="en"/>
              <a:t>Patents and Related Technology</a:t>
            </a:r>
          </a:p>
        </p:txBody>
      </p:sp>
      <p:pic>
        <p:nvPicPr>
          <p:cNvPr id="147" name="Shape 147"/>
          <p:cNvPicPr preferRelativeResize="0"/>
          <p:nvPr/>
        </p:nvPicPr>
        <p:blipFill>
          <a:blip r:embed="rId3">
            <a:alphaModFix/>
          </a:blip>
          <a:stretch>
            <a:fillRect/>
          </a:stretch>
        </p:blipFill>
        <p:spPr>
          <a:xfrm>
            <a:off x="1142725" y="1106500"/>
            <a:ext cx="2721049" cy="3383777"/>
          </a:xfrm>
          <a:prstGeom prst="rect">
            <a:avLst/>
          </a:prstGeom>
          <a:noFill/>
          <a:ln>
            <a:noFill/>
          </a:ln>
        </p:spPr>
      </p:pic>
      <p:sp>
        <p:nvSpPr>
          <p:cNvPr id="148" name="Shape 148"/>
          <p:cNvSpPr/>
          <p:nvPr/>
        </p:nvSpPr>
        <p:spPr>
          <a:xfrm>
            <a:off x="2766950" y="3469350"/>
            <a:ext cx="828600" cy="636300"/>
          </a:xfrm>
          <a:prstGeom prst="rect">
            <a:avLst/>
          </a:pr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149" name="Shape 149"/>
          <p:cNvSpPr txBox="1"/>
          <p:nvPr/>
        </p:nvSpPr>
        <p:spPr>
          <a:xfrm>
            <a:off x="687050" y="4490275"/>
            <a:ext cx="3632400" cy="407700"/>
          </a:xfrm>
          <a:prstGeom prst="rect">
            <a:avLst/>
          </a:prstGeom>
          <a:noFill/>
          <a:ln>
            <a:noFill/>
          </a:ln>
        </p:spPr>
        <p:txBody>
          <a:bodyPr anchorCtr="0" anchor="t" bIns="91425" lIns="91425" rIns="91425" wrap="square" tIns="91425">
            <a:noAutofit/>
          </a:bodyPr>
          <a:lstStyle/>
          <a:p>
            <a:pPr lvl="0" rtl="0">
              <a:spcBef>
                <a:spcPts val="0"/>
              </a:spcBef>
              <a:buNone/>
            </a:pPr>
            <a:r>
              <a:rPr lang="en" sz="1200"/>
              <a:t>Figure from patent by Leyde and Dilorenzo [10]</a:t>
            </a:r>
          </a:p>
          <a:p>
            <a:pPr lvl="0" rtl="0">
              <a:spcBef>
                <a:spcPts val="0"/>
              </a:spcBef>
              <a:buNone/>
            </a:pPr>
            <a:r>
              <a:t/>
            </a:r>
            <a:endParaRPr sz="1200"/>
          </a:p>
        </p:txBody>
      </p:sp>
      <p:pic>
        <p:nvPicPr>
          <p:cNvPr id="150" name="Shape 150"/>
          <p:cNvPicPr preferRelativeResize="0"/>
          <p:nvPr/>
        </p:nvPicPr>
        <p:blipFill>
          <a:blip r:embed="rId4">
            <a:alphaModFix/>
          </a:blip>
          <a:stretch>
            <a:fillRect/>
          </a:stretch>
        </p:blipFill>
        <p:spPr>
          <a:xfrm>
            <a:off x="5740975" y="1106500"/>
            <a:ext cx="2198075" cy="3299900"/>
          </a:xfrm>
          <a:prstGeom prst="rect">
            <a:avLst/>
          </a:prstGeom>
          <a:noFill/>
          <a:ln>
            <a:noFill/>
          </a:ln>
        </p:spPr>
      </p:pic>
      <p:sp>
        <p:nvSpPr>
          <p:cNvPr id="151" name="Shape 151"/>
          <p:cNvSpPr txBox="1"/>
          <p:nvPr/>
        </p:nvSpPr>
        <p:spPr>
          <a:xfrm>
            <a:off x="5169913" y="4490275"/>
            <a:ext cx="3340200" cy="407700"/>
          </a:xfrm>
          <a:prstGeom prst="rect">
            <a:avLst/>
          </a:prstGeom>
          <a:noFill/>
          <a:ln>
            <a:noFill/>
          </a:ln>
        </p:spPr>
        <p:txBody>
          <a:bodyPr anchorCtr="0" anchor="t" bIns="91425" lIns="91425" rIns="91425" wrap="square" tIns="91425">
            <a:noAutofit/>
          </a:bodyPr>
          <a:lstStyle/>
          <a:p>
            <a:pPr lvl="0" rtl="0">
              <a:spcBef>
                <a:spcPts val="0"/>
              </a:spcBef>
              <a:buNone/>
            </a:pPr>
            <a:r>
              <a:rPr lang="en" sz="1200"/>
              <a:t>Typical setup for a home sleep apnea test [11]</a:t>
            </a:r>
          </a:p>
          <a:p>
            <a:pPr lvl="0" rtl="0">
              <a:spcBef>
                <a:spcPts val="0"/>
              </a:spcBef>
              <a:buNone/>
            </a:pPr>
            <a:r>
              <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a:spcBef>
                <a:spcPts val="0"/>
              </a:spcBef>
              <a:buNone/>
            </a:pPr>
            <a:r>
              <a:rPr lang="en"/>
              <a:t>Design Specifications: Sensor</a:t>
            </a:r>
          </a:p>
        </p:txBody>
      </p:sp>
      <p:graphicFrame>
        <p:nvGraphicFramePr>
          <p:cNvPr id="157" name="Shape 157"/>
          <p:cNvGraphicFramePr/>
          <p:nvPr/>
        </p:nvGraphicFramePr>
        <p:xfrm>
          <a:off x="901025" y="1003488"/>
          <a:ext cx="3000000" cy="3000000"/>
        </p:xfrm>
        <a:graphic>
          <a:graphicData uri="http://schemas.openxmlformats.org/drawingml/2006/table">
            <a:tbl>
              <a:tblPr>
                <a:noFill/>
                <a:tableStyleId>{770D0837-266B-4DEF-A836-B1E65A086B67}</a:tableStyleId>
              </a:tblPr>
              <a:tblGrid>
                <a:gridCol w="1742550"/>
                <a:gridCol w="851900"/>
                <a:gridCol w="968075"/>
                <a:gridCol w="3779400"/>
              </a:tblGrid>
              <a:tr h="450800">
                <a:tc>
                  <a:txBody>
                    <a:bodyPr>
                      <a:noAutofit/>
                    </a:bodyPr>
                    <a:lstStyle/>
                    <a:p>
                      <a:pPr lvl="0" rtl="0" algn="ctr">
                        <a:lnSpc>
                          <a:spcPct val="150000"/>
                        </a:lnSpc>
                        <a:spcBef>
                          <a:spcPts val="500"/>
                        </a:spcBef>
                        <a:buNone/>
                      </a:pPr>
                      <a:r>
                        <a:rPr lang="en">
                          <a:solidFill>
                            <a:srgbClr val="FFFFFF"/>
                          </a:solidFill>
                          <a:latin typeface="Proxima Nova"/>
                          <a:ea typeface="Proxima Nova"/>
                          <a:cs typeface="Proxima Nova"/>
                          <a:sym typeface="Proxima Nova"/>
                        </a:rPr>
                        <a:t>Specification</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500"/>
                        </a:spcBef>
                        <a:buNone/>
                      </a:pPr>
                      <a:r>
                        <a:rPr lang="en">
                          <a:solidFill>
                            <a:srgbClr val="FFFFFF"/>
                          </a:solidFill>
                          <a:latin typeface="Proxima Nova"/>
                          <a:ea typeface="Proxima Nova"/>
                          <a:cs typeface="Proxima Nova"/>
                          <a:sym typeface="Proxima Nova"/>
                        </a:rPr>
                        <a:t>Unit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500"/>
                        </a:spcBef>
                        <a:buNone/>
                      </a:pPr>
                      <a:r>
                        <a:rPr lang="en">
                          <a:solidFill>
                            <a:srgbClr val="FFFFFF"/>
                          </a:solidFill>
                          <a:latin typeface="Proxima Nova"/>
                          <a:ea typeface="Proxima Nova"/>
                          <a:cs typeface="Proxima Nova"/>
                          <a:sym typeface="Proxima Nova"/>
                        </a:rPr>
                        <a:t>Value</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500"/>
                        </a:spcBef>
                        <a:buNone/>
                      </a:pPr>
                      <a:r>
                        <a:rPr lang="en">
                          <a:solidFill>
                            <a:srgbClr val="FFFFFF"/>
                          </a:solidFill>
                          <a:latin typeface="Proxima Nova"/>
                          <a:ea typeface="Proxima Nova"/>
                          <a:cs typeface="Proxima Nova"/>
                          <a:sym typeface="Proxima Nova"/>
                        </a:rPr>
                        <a:t>Description</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674EA7"/>
                    </a:solidFill>
                  </a:tcPr>
                </a:tc>
              </a:tr>
              <a:tr h="768350">
                <a:tc>
                  <a:txBody>
                    <a:bodyPr>
                      <a:noAutofit/>
                    </a:bodyPr>
                    <a:lstStyle/>
                    <a:p>
                      <a:pPr lvl="0" rtl="0" algn="ctr">
                        <a:lnSpc>
                          <a:spcPct val="200000"/>
                        </a:lnSpc>
                        <a:spcBef>
                          <a:spcPts val="0"/>
                        </a:spcBef>
                        <a:spcAft>
                          <a:spcPts val="200"/>
                        </a:spcAft>
                        <a:buNone/>
                      </a:pPr>
                      <a:r>
                        <a:rPr lang="en">
                          <a:latin typeface="Proxima Nova"/>
                          <a:ea typeface="Proxima Nova"/>
                          <a:cs typeface="Proxima Nova"/>
                          <a:sym typeface="Proxima Nova"/>
                        </a:rPr>
                        <a:t>Safety</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lnSpc>
                          <a:spcPct val="200000"/>
                        </a:lnSpc>
                        <a:spcBef>
                          <a:spcPts val="0"/>
                        </a:spcBef>
                        <a:spcAft>
                          <a:spcPts val="200"/>
                        </a:spcAft>
                        <a:buNone/>
                      </a:pPr>
                      <a:r>
                        <a:rPr lang="en">
                          <a:latin typeface="Proxima Nova"/>
                          <a:ea typeface="Proxima Nova"/>
                          <a:cs typeface="Proxima Nova"/>
                          <a:sym typeface="Proxima Nova"/>
                        </a:rPr>
                        <a:t>Unitless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lnSpc>
                          <a:spcPct val="200000"/>
                        </a:lnSpc>
                        <a:spcBef>
                          <a:spcPts val="0"/>
                        </a:spcBef>
                        <a:spcAft>
                          <a:spcPts val="200"/>
                        </a:spcAft>
                        <a:buNone/>
                      </a:pPr>
                      <a:r>
                        <a:rPr lang="en">
                          <a:latin typeface="Proxima Nova"/>
                          <a:ea typeface="Proxima Nova"/>
                          <a:cs typeface="Proxima Nova"/>
                          <a:sym typeface="Proxima Nova"/>
                        </a:rPr>
                        <a:t>Unitless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Device should be safe to wear during sleep. It should not contain sharp edges or cords that can tangle, and should be properly insulated</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r>
              <a:tr h="533125">
                <a:tc>
                  <a:txBody>
                    <a:bodyPr>
                      <a:noAutofit/>
                    </a:bodyPr>
                    <a:lstStyle/>
                    <a:p>
                      <a:pPr lvl="0" rtl="0" algn="ctr">
                        <a:spcBef>
                          <a:spcPts val="0"/>
                        </a:spcBef>
                        <a:spcAft>
                          <a:spcPts val="800"/>
                        </a:spcAft>
                        <a:buNone/>
                      </a:pPr>
                      <a:r>
                        <a:rPr lang="en">
                          <a:latin typeface="Proxima Nova"/>
                          <a:ea typeface="Proxima Nova"/>
                          <a:cs typeface="Proxima Nova"/>
                          <a:sym typeface="Proxima Nova"/>
                        </a:rPr>
                        <a:t>Comfort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Unitless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Unitless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Device should not prevent the user from sleeping comfortably</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r>
              <a:tr h="768350">
                <a:tc>
                  <a:txBody>
                    <a:bodyPr>
                      <a:noAutofit/>
                    </a:bodyPr>
                    <a:lstStyle/>
                    <a:p>
                      <a:pPr lvl="0" rtl="0" algn="ctr">
                        <a:lnSpc>
                          <a:spcPct val="200000"/>
                        </a:lnSpc>
                        <a:spcBef>
                          <a:spcPts val="0"/>
                        </a:spcBef>
                        <a:spcAft>
                          <a:spcPts val="200"/>
                        </a:spcAft>
                        <a:buNone/>
                      </a:pPr>
                      <a:r>
                        <a:rPr lang="en">
                          <a:latin typeface="Proxima Nova"/>
                          <a:ea typeface="Proxima Nova"/>
                          <a:cs typeface="Proxima Nova"/>
                          <a:sym typeface="Proxima Nova"/>
                        </a:rPr>
                        <a:t>Size</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lnSpc>
                          <a:spcPct val="200000"/>
                        </a:lnSpc>
                        <a:spcBef>
                          <a:spcPts val="0"/>
                        </a:spcBef>
                        <a:spcAft>
                          <a:spcPts val="200"/>
                        </a:spcAft>
                        <a:buNone/>
                      </a:pPr>
                      <a:r>
                        <a:rPr lang="en">
                          <a:latin typeface="Proxima Nova"/>
                          <a:ea typeface="Proxima Nova"/>
                          <a:cs typeface="Proxima Nova"/>
                          <a:sym typeface="Proxima Nova"/>
                        </a:rPr>
                        <a:t>cm</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lnSpc>
                          <a:spcPct val="200000"/>
                        </a:lnSpc>
                        <a:spcBef>
                          <a:spcPts val="0"/>
                        </a:spcBef>
                        <a:spcAft>
                          <a:spcPts val="200"/>
                        </a:spcAft>
                        <a:buNone/>
                      </a:pPr>
                      <a:r>
                        <a:rPr lang="en">
                          <a:latin typeface="Proxima Nova"/>
                          <a:ea typeface="Proxima Nova"/>
                          <a:cs typeface="Proxima Nova"/>
                          <a:sym typeface="Proxima Nova"/>
                        </a:rPr>
                        <a:t>cm</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Device size should not hinder the patient’s ability to sleep and should be large enough to be able to collect the relevant data</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r>
              <a:tr h="533125">
                <a:tc>
                  <a:txBody>
                    <a:bodyPr>
                      <a:noAutofit/>
                    </a:bodyPr>
                    <a:lstStyle/>
                    <a:p>
                      <a:pPr lvl="0" rtl="0" algn="ctr">
                        <a:spcBef>
                          <a:spcPts val="0"/>
                        </a:spcBef>
                        <a:spcAft>
                          <a:spcPts val="800"/>
                        </a:spcAft>
                        <a:buNone/>
                      </a:pPr>
                      <a:r>
                        <a:rPr lang="en">
                          <a:latin typeface="Proxima Nova"/>
                          <a:ea typeface="Proxima Nova"/>
                          <a:cs typeface="Proxima Nova"/>
                          <a:sym typeface="Proxima Nova"/>
                        </a:rPr>
                        <a:t>Weight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g</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g</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Device weight should not hinder the patient’s ability to sleep</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r>
              <a:tr h="533125">
                <a:tc>
                  <a:txBody>
                    <a:bodyPr>
                      <a:noAutofit/>
                    </a:bodyPr>
                    <a:lstStyle/>
                    <a:p>
                      <a:pPr lvl="0" rtl="0" algn="ctr">
                        <a:spcBef>
                          <a:spcPts val="0"/>
                        </a:spcBef>
                        <a:spcAft>
                          <a:spcPts val="800"/>
                        </a:spcAft>
                        <a:buNone/>
                      </a:pPr>
                      <a:r>
                        <a:rPr lang="en">
                          <a:latin typeface="Proxima Nova"/>
                          <a:ea typeface="Proxima Nova"/>
                          <a:cs typeface="Proxima Nova"/>
                          <a:sym typeface="Proxima Nova"/>
                        </a:rPr>
                        <a:t>Operating time</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Hours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12 Hours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Device should be operational throughout the night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rtl="0">
              <a:spcBef>
                <a:spcPts val="0"/>
              </a:spcBef>
              <a:buNone/>
            </a:pPr>
            <a:r>
              <a:rPr lang="en"/>
              <a:t>Design Specifications: Sensor</a:t>
            </a:r>
          </a:p>
        </p:txBody>
      </p:sp>
      <p:graphicFrame>
        <p:nvGraphicFramePr>
          <p:cNvPr id="163" name="Shape 163"/>
          <p:cNvGraphicFramePr/>
          <p:nvPr/>
        </p:nvGraphicFramePr>
        <p:xfrm>
          <a:off x="905750" y="1533100"/>
          <a:ext cx="3000000" cy="3000000"/>
        </p:xfrm>
        <a:graphic>
          <a:graphicData uri="http://schemas.openxmlformats.org/drawingml/2006/table">
            <a:tbl>
              <a:tblPr>
                <a:noFill/>
                <a:tableStyleId>{770D0837-266B-4DEF-A836-B1E65A086B67}</a:tableStyleId>
              </a:tblPr>
              <a:tblGrid>
                <a:gridCol w="1740325"/>
                <a:gridCol w="850800"/>
                <a:gridCol w="966850"/>
                <a:gridCol w="3774525"/>
              </a:tblGrid>
              <a:tr h="454125">
                <a:tc>
                  <a:txBody>
                    <a:bodyPr>
                      <a:noAutofit/>
                    </a:bodyPr>
                    <a:lstStyle/>
                    <a:p>
                      <a:pPr lvl="0" rtl="0" algn="ctr">
                        <a:lnSpc>
                          <a:spcPct val="150000"/>
                        </a:lnSpc>
                        <a:spcBef>
                          <a:spcPts val="500"/>
                        </a:spcBef>
                        <a:buNone/>
                      </a:pPr>
                      <a:r>
                        <a:rPr lang="en">
                          <a:solidFill>
                            <a:srgbClr val="FFFFFF"/>
                          </a:solidFill>
                          <a:latin typeface="Proxima Nova"/>
                          <a:ea typeface="Proxima Nova"/>
                          <a:cs typeface="Proxima Nova"/>
                          <a:sym typeface="Proxima Nova"/>
                        </a:rPr>
                        <a:t>Specification</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500"/>
                        </a:spcBef>
                        <a:buNone/>
                      </a:pPr>
                      <a:r>
                        <a:rPr lang="en">
                          <a:solidFill>
                            <a:srgbClr val="FFFFFF"/>
                          </a:solidFill>
                          <a:latin typeface="Proxima Nova"/>
                          <a:ea typeface="Proxima Nova"/>
                          <a:cs typeface="Proxima Nova"/>
                          <a:sym typeface="Proxima Nova"/>
                        </a:rPr>
                        <a:t>Unit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500"/>
                        </a:spcBef>
                        <a:buNone/>
                      </a:pPr>
                      <a:r>
                        <a:rPr lang="en">
                          <a:solidFill>
                            <a:srgbClr val="FFFFFF"/>
                          </a:solidFill>
                          <a:latin typeface="Proxima Nova"/>
                          <a:ea typeface="Proxima Nova"/>
                          <a:cs typeface="Proxima Nova"/>
                          <a:sym typeface="Proxima Nova"/>
                        </a:rPr>
                        <a:t>Value</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500"/>
                        </a:spcBef>
                        <a:buNone/>
                      </a:pPr>
                      <a:r>
                        <a:rPr lang="en">
                          <a:solidFill>
                            <a:srgbClr val="FFFFFF"/>
                          </a:solidFill>
                          <a:latin typeface="Proxima Nova"/>
                          <a:ea typeface="Proxima Nova"/>
                          <a:cs typeface="Proxima Nova"/>
                          <a:sym typeface="Proxima Nova"/>
                        </a:rPr>
                        <a:t>Description</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674EA7"/>
                    </a:solidFill>
                  </a:tcPr>
                </a:tc>
              </a:tr>
              <a:tr h="532400">
                <a:tc>
                  <a:txBody>
                    <a:bodyPr>
                      <a:noAutofit/>
                    </a:bodyPr>
                    <a:lstStyle/>
                    <a:p>
                      <a:pPr lvl="0" rtl="0" algn="ctr">
                        <a:spcBef>
                          <a:spcPts val="0"/>
                        </a:spcBef>
                        <a:spcAft>
                          <a:spcPts val="800"/>
                        </a:spcAft>
                        <a:buNone/>
                      </a:pPr>
                      <a:r>
                        <a:rPr lang="en">
                          <a:latin typeface="Proxima Nova"/>
                          <a:ea typeface="Proxima Nova"/>
                          <a:cs typeface="Proxima Nova"/>
                          <a:sym typeface="Proxima Nova"/>
                        </a:rPr>
                        <a:t>Consumer Cost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$1,000</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Device consumer cost is predicted by client to be of similar cost to current AED devices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r>
              <a:tr h="532400">
                <a:tc>
                  <a:txBody>
                    <a:bodyPr>
                      <a:noAutofit/>
                    </a:bodyPr>
                    <a:lstStyle/>
                    <a:p>
                      <a:pPr lvl="0" rtl="0" algn="ctr">
                        <a:spcBef>
                          <a:spcPts val="0"/>
                        </a:spcBef>
                        <a:spcAft>
                          <a:spcPts val="800"/>
                        </a:spcAft>
                        <a:buNone/>
                      </a:pPr>
                      <a:r>
                        <a:rPr lang="en">
                          <a:latin typeface="Proxima Nova"/>
                          <a:ea typeface="Proxima Nova"/>
                          <a:cs typeface="Proxima Nova"/>
                          <a:sym typeface="Proxima Nova"/>
                        </a:rPr>
                        <a:t>Production Cost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$300</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Device production cost is estimated to be ⅓ of the consumer cost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r>
              <a:tr h="532400">
                <a:tc>
                  <a:txBody>
                    <a:bodyPr>
                      <a:noAutofit/>
                    </a:bodyPr>
                    <a:lstStyle/>
                    <a:p>
                      <a:pPr lvl="0" rtl="0" algn="ctr">
                        <a:spcBef>
                          <a:spcPts val="0"/>
                        </a:spcBef>
                        <a:spcAft>
                          <a:spcPts val="800"/>
                        </a:spcAft>
                        <a:buNone/>
                      </a:pPr>
                      <a:r>
                        <a:rPr lang="en">
                          <a:latin typeface="Proxima Nova"/>
                          <a:ea typeface="Proxima Nova"/>
                          <a:cs typeface="Proxima Nova"/>
                          <a:sym typeface="Proxima Nova"/>
                        </a:rPr>
                        <a:t>Transmission</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unitless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unitless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Device should transmit signals wirelessly to the receiver</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r>
              <a:tr h="532400">
                <a:tc>
                  <a:txBody>
                    <a:bodyPr>
                      <a:noAutofit/>
                    </a:bodyPr>
                    <a:lstStyle/>
                    <a:p>
                      <a:pPr lvl="0" rtl="0" algn="ctr">
                        <a:spcBef>
                          <a:spcPts val="0"/>
                        </a:spcBef>
                        <a:spcAft>
                          <a:spcPts val="800"/>
                        </a:spcAft>
                        <a:buNone/>
                      </a:pPr>
                      <a:r>
                        <a:rPr lang="en">
                          <a:latin typeface="Proxima Nova"/>
                          <a:ea typeface="Proxima Nova"/>
                          <a:cs typeface="Proxima Nova"/>
                          <a:sym typeface="Proxima Nova"/>
                        </a:rPr>
                        <a:t>Software Platform</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unitless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unitless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Device should be able to collect the necessary data and send them to the receiver</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a:spcBef>
                <a:spcPts val="0"/>
              </a:spcBef>
              <a:buNone/>
            </a:pPr>
            <a:r>
              <a:rPr lang="en"/>
              <a:t>Design Specifications: Receiver</a:t>
            </a:r>
          </a:p>
        </p:txBody>
      </p:sp>
      <p:graphicFrame>
        <p:nvGraphicFramePr>
          <p:cNvPr id="169" name="Shape 169"/>
          <p:cNvGraphicFramePr/>
          <p:nvPr/>
        </p:nvGraphicFramePr>
        <p:xfrm>
          <a:off x="925825" y="1430325"/>
          <a:ext cx="3000000" cy="3000000"/>
        </p:xfrm>
        <a:graphic>
          <a:graphicData uri="http://schemas.openxmlformats.org/drawingml/2006/table">
            <a:tbl>
              <a:tblPr>
                <a:noFill/>
                <a:tableStyleId>{770D0837-266B-4DEF-A836-B1E65A086B67}</a:tableStyleId>
              </a:tblPr>
              <a:tblGrid>
                <a:gridCol w="1730650"/>
                <a:gridCol w="846050"/>
                <a:gridCol w="961450"/>
                <a:gridCol w="3753550"/>
              </a:tblGrid>
              <a:tr h="447900">
                <a:tc>
                  <a:txBody>
                    <a:bodyPr>
                      <a:noAutofit/>
                    </a:bodyPr>
                    <a:lstStyle/>
                    <a:p>
                      <a:pPr lvl="0" rtl="0" algn="ctr">
                        <a:lnSpc>
                          <a:spcPct val="150000"/>
                        </a:lnSpc>
                        <a:spcBef>
                          <a:spcPts val="500"/>
                        </a:spcBef>
                        <a:buNone/>
                      </a:pPr>
                      <a:r>
                        <a:rPr lang="en">
                          <a:solidFill>
                            <a:srgbClr val="FFFFFF"/>
                          </a:solidFill>
                          <a:latin typeface="Proxima Nova"/>
                          <a:ea typeface="Proxima Nova"/>
                          <a:cs typeface="Proxima Nova"/>
                          <a:sym typeface="Proxima Nova"/>
                        </a:rPr>
                        <a:t>Specification</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500"/>
                        </a:spcBef>
                        <a:buNone/>
                      </a:pPr>
                      <a:r>
                        <a:rPr lang="en">
                          <a:solidFill>
                            <a:srgbClr val="FFFFFF"/>
                          </a:solidFill>
                          <a:latin typeface="Proxima Nova"/>
                          <a:ea typeface="Proxima Nova"/>
                          <a:cs typeface="Proxima Nova"/>
                          <a:sym typeface="Proxima Nova"/>
                        </a:rPr>
                        <a:t>Unit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500"/>
                        </a:spcBef>
                        <a:buNone/>
                      </a:pPr>
                      <a:r>
                        <a:rPr lang="en">
                          <a:solidFill>
                            <a:srgbClr val="FFFFFF"/>
                          </a:solidFill>
                          <a:latin typeface="Proxima Nova"/>
                          <a:ea typeface="Proxima Nova"/>
                          <a:cs typeface="Proxima Nova"/>
                          <a:sym typeface="Proxima Nova"/>
                        </a:rPr>
                        <a:t>Value</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500"/>
                        </a:spcBef>
                        <a:buNone/>
                      </a:pPr>
                      <a:r>
                        <a:rPr lang="en">
                          <a:solidFill>
                            <a:srgbClr val="FFFFFF"/>
                          </a:solidFill>
                          <a:latin typeface="Proxima Nova"/>
                          <a:ea typeface="Proxima Nova"/>
                          <a:cs typeface="Proxima Nova"/>
                          <a:sym typeface="Proxima Nova"/>
                        </a:rPr>
                        <a:t>Description</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674EA7"/>
                    </a:solidFill>
                  </a:tcPr>
                </a:tc>
              </a:tr>
              <a:tr h="763400">
                <a:tc>
                  <a:txBody>
                    <a:bodyPr>
                      <a:noAutofit/>
                    </a:bodyPr>
                    <a:lstStyle/>
                    <a:p>
                      <a:pPr lvl="0" rtl="0" algn="ctr">
                        <a:lnSpc>
                          <a:spcPct val="200000"/>
                        </a:lnSpc>
                        <a:spcBef>
                          <a:spcPts val="0"/>
                        </a:spcBef>
                        <a:spcAft>
                          <a:spcPts val="200"/>
                        </a:spcAft>
                        <a:buNone/>
                      </a:pPr>
                      <a:r>
                        <a:rPr lang="en">
                          <a:latin typeface="Proxima Nova"/>
                          <a:ea typeface="Proxima Nova"/>
                          <a:cs typeface="Proxima Nova"/>
                          <a:sym typeface="Proxima Nova"/>
                        </a:rPr>
                        <a:t>Software platform</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lnSpc>
                          <a:spcPct val="200000"/>
                        </a:lnSpc>
                        <a:spcBef>
                          <a:spcPts val="0"/>
                        </a:spcBef>
                        <a:spcAft>
                          <a:spcPts val="200"/>
                        </a:spcAft>
                        <a:buNone/>
                      </a:pPr>
                      <a:r>
                        <a:rPr lang="en">
                          <a:latin typeface="Proxima Nova"/>
                          <a:ea typeface="Proxima Nova"/>
                          <a:cs typeface="Proxima Nova"/>
                          <a:sym typeface="Proxima Nova"/>
                        </a:rPr>
                        <a:t>Unitless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lnSpc>
                          <a:spcPct val="200000"/>
                        </a:lnSpc>
                        <a:spcBef>
                          <a:spcPts val="0"/>
                        </a:spcBef>
                        <a:spcAft>
                          <a:spcPts val="200"/>
                        </a:spcAft>
                        <a:buNone/>
                      </a:pPr>
                      <a:r>
                        <a:rPr lang="en">
                          <a:latin typeface="Proxima Nova"/>
                          <a:ea typeface="Proxima Nova"/>
                          <a:cs typeface="Proxima Nova"/>
                          <a:sym typeface="Proxima Nova"/>
                        </a:rPr>
                        <a:t>Unitless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Device software should process data with minimal delay, predict an impending seizure, and send an alert to the patient and EMS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r>
              <a:tr h="529700">
                <a:tc>
                  <a:txBody>
                    <a:bodyPr>
                      <a:noAutofit/>
                    </a:bodyPr>
                    <a:lstStyle/>
                    <a:p>
                      <a:pPr lvl="0" rtl="0" algn="ctr">
                        <a:spcBef>
                          <a:spcPts val="0"/>
                        </a:spcBef>
                        <a:spcAft>
                          <a:spcPts val="800"/>
                        </a:spcAft>
                        <a:buNone/>
                      </a:pPr>
                      <a:r>
                        <a:rPr lang="en">
                          <a:latin typeface="Proxima Nova"/>
                          <a:ea typeface="Proxima Nova"/>
                          <a:cs typeface="Proxima Nova"/>
                          <a:sym typeface="Proxima Nova"/>
                        </a:rPr>
                        <a:t>Prediction Interval</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Min</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5-60 min</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Device should be able to alert the patient of impending seizure 5 to 60 min prior to onset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r>
              <a:tr h="529700">
                <a:tc>
                  <a:txBody>
                    <a:bodyPr>
                      <a:noAutofit/>
                    </a:bodyPr>
                    <a:lstStyle/>
                    <a:p>
                      <a:pPr lvl="0" rtl="0" algn="ctr">
                        <a:spcBef>
                          <a:spcPts val="0"/>
                        </a:spcBef>
                        <a:spcAft>
                          <a:spcPts val="800"/>
                        </a:spcAft>
                        <a:buNone/>
                      </a:pPr>
                      <a:r>
                        <a:rPr lang="en">
                          <a:latin typeface="Proxima Nova"/>
                          <a:ea typeface="Proxima Nova"/>
                          <a:cs typeface="Proxima Nova"/>
                          <a:sym typeface="Proxima Nova"/>
                        </a:rPr>
                        <a:t>Prediction Alert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Unitless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Unitless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Device should acoustically alert the patient when an impending seizure is predicted</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r>
              <a:tr h="529700">
                <a:tc>
                  <a:txBody>
                    <a:bodyPr>
                      <a:noAutofit/>
                    </a:bodyPr>
                    <a:lstStyle/>
                    <a:p>
                      <a:pPr lvl="0" rtl="0" algn="ctr">
                        <a:spcBef>
                          <a:spcPts val="0"/>
                        </a:spcBef>
                        <a:spcAft>
                          <a:spcPts val="800"/>
                        </a:spcAft>
                        <a:buNone/>
                      </a:pPr>
                      <a:r>
                        <a:rPr lang="en">
                          <a:latin typeface="Proxima Nova"/>
                          <a:ea typeface="Proxima Nova"/>
                          <a:cs typeface="Proxima Nova"/>
                          <a:sym typeface="Proxima Nova"/>
                        </a:rPr>
                        <a:t>Detection Alert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Unitless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Unitless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Device should alert emergency services when an active seizure is detected</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rtl="0">
              <a:spcBef>
                <a:spcPts val="0"/>
              </a:spcBef>
              <a:buNone/>
            </a:pPr>
            <a:r>
              <a:rPr lang="en"/>
              <a:t>Design Specifications: Receiver</a:t>
            </a:r>
          </a:p>
        </p:txBody>
      </p:sp>
      <p:graphicFrame>
        <p:nvGraphicFramePr>
          <p:cNvPr id="175" name="Shape 175"/>
          <p:cNvGraphicFramePr/>
          <p:nvPr/>
        </p:nvGraphicFramePr>
        <p:xfrm>
          <a:off x="921825" y="1524000"/>
          <a:ext cx="3000000" cy="3000000"/>
        </p:xfrm>
        <a:graphic>
          <a:graphicData uri="http://schemas.openxmlformats.org/drawingml/2006/table">
            <a:tbl>
              <a:tblPr>
                <a:noFill/>
                <a:tableStyleId>{770D0837-266B-4DEF-A836-B1E65A086B67}</a:tableStyleId>
              </a:tblPr>
              <a:tblGrid>
                <a:gridCol w="1730350"/>
                <a:gridCol w="845925"/>
                <a:gridCol w="961300"/>
                <a:gridCol w="3752925"/>
              </a:tblGrid>
              <a:tr h="451350">
                <a:tc>
                  <a:txBody>
                    <a:bodyPr>
                      <a:noAutofit/>
                    </a:bodyPr>
                    <a:lstStyle/>
                    <a:p>
                      <a:pPr lvl="0" rtl="0" algn="ctr">
                        <a:lnSpc>
                          <a:spcPct val="150000"/>
                        </a:lnSpc>
                        <a:spcBef>
                          <a:spcPts val="500"/>
                        </a:spcBef>
                        <a:buNone/>
                      </a:pPr>
                      <a:r>
                        <a:rPr lang="en">
                          <a:solidFill>
                            <a:srgbClr val="FFFFFF"/>
                          </a:solidFill>
                          <a:latin typeface="Proxima Nova"/>
                          <a:ea typeface="Proxima Nova"/>
                          <a:cs typeface="Proxima Nova"/>
                          <a:sym typeface="Proxima Nova"/>
                        </a:rPr>
                        <a:t>Specification</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500"/>
                        </a:spcBef>
                        <a:buNone/>
                      </a:pPr>
                      <a:r>
                        <a:rPr lang="en">
                          <a:solidFill>
                            <a:srgbClr val="FFFFFF"/>
                          </a:solidFill>
                          <a:latin typeface="Proxima Nova"/>
                          <a:ea typeface="Proxima Nova"/>
                          <a:cs typeface="Proxima Nova"/>
                          <a:sym typeface="Proxima Nova"/>
                        </a:rPr>
                        <a:t>Unit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500"/>
                        </a:spcBef>
                        <a:buNone/>
                      </a:pPr>
                      <a:r>
                        <a:rPr lang="en">
                          <a:solidFill>
                            <a:srgbClr val="FFFFFF"/>
                          </a:solidFill>
                          <a:latin typeface="Proxima Nova"/>
                          <a:ea typeface="Proxima Nova"/>
                          <a:cs typeface="Proxima Nova"/>
                          <a:sym typeface="Proxima Nova"/>
                        </a:rPr>
                        <a:t>Value</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500"/>
                        </a:spcBef>
                        <a:buNone/>
                      </a:pPr>
                      <a:r>
                        <a:rPr lang="en">
                          <a:solidFill>
                            <a:srgbClr val="FFFFFF"/>
                          </a:solidFill>
                          <a:latin typeface="Proxima Nova"/>
                          <a:ea typeface="Proxima Nova"/>
                          <a:cs typeface="Proxima Nova"/>
                          <a:sym typeface="Proxima Nova"/>
                        </a:rPr>
                        <a:t>Description</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674EA7"/>
                    </a:solidFill>
                  </a:tcPr>
                </a:tc>
              </a:tr>
              <a:tr h="529150">
                <a:tc>
                  <a:txBody>
                    <a:bodyPr>
                      <a:noAutofit/>
                    </a:bodyPr>
                    <a:lstStyle/>
                    <a:p>
                      <a:pPr lvl="0" rtl="0" algn="ctr">
                        <a:spcBef>
                          <a:spcPts val="0"/>
                        </a:spcBef>
                        <a:spcAft>
                          <a:spcPts val="200"/>
                        </a:spcAft>
                        <a:buNone/>
                      </a:pPr>
                      <a:r>
                        <a:rPr lang="en">
                          <a:latin typeface="Proxima Nova"/>
                          <a:ea typeface="Proxima Nova"/>
                          <a:cs typeface="Proxima Nova"/>
                          <a:sym typeface="Proxima Nova"/>
                        </a:rPr>
                        <a:t>Reliability (Repeatability)</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Unitless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0.9</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Consistency in measurements taken by the device across multiple trials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r>
              <a:tr h="529150">
                <a:tc>
                  <a:txBody>
                    <a:bodyPr>
                      <a:noAutofit/>
                    </a:bodyPr>
                    <a:lstStyle/>
                    <a:p>
                      <a:pPr lvl="0" rtl="0" algn="ctr">
                        <a:spcBef>
                          <a:spcPts val="0"/>
                        </a:spcBef>
                        <a:spcAft>
                          <a:spcPts val="800"/>
                        </a:spcAft>
                        <a:buNone/>
                      </a:pPr>
                      <a:r>
                        <a:rPr lang="en">
                          <a:latin typeface="Proxima Nova"/>
                          <a:ea typeface="Proxima Nova"/>
                          <a:cs typeface="Proxima Nova"/>
                          <a:sym typeface="Proxima Nova"/>
                        </a:rPr>
                        <a:t>Sensitivity</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90%</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Device should accurately predict an impending seizure within a certain percentage</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r>
              <a:tr h="529150">
                <a:tc>
                  <a:txBody>
                    <a:bodyPr>
                      <a:noAutofit/>
                    </a:bodyPr>
                    <a:lstStyle/>
                    <a:p>
                      <a:pPr lvl="0" rtl="0" algn="ctr">
                        <a:spcBef>
                          <a:spcPts val="0"/>
                        </a:spcBef>
                        <a:spcAft>
                          <a:spcPts val="800"/>
                        </a:spcAft>
                        <a:buNone/>
                      </a:pPr>
                      <a:r>
                        <a:rPr lang="en">
                          <a:latin typeface="Proxima Nova"/>
                          <a:ea typeface="Proxima Nova"/>
                          <a:cs typeface="Proxima Nova"/>
                          <a:sym typeface="Proxima Nova"/>
                        </a:rPr>
                        <a:t>Range</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m</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20 m</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Device should be able to receive signals from the sensor within 20 meters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E7E0F9"/>
                    </a:solidFill>
                  </a:tcPr>
                </a:tc>
              </a:tr>
              <a:tr h="529150">
                <a:tc>
                  <a:txBody>
                    <a:bodyPr>
                      <a:noAutofit/>
                    </a:bodyPr>
                    <a:lstStyle/>
                    <a:p>
                      <a:pPr lvl="0" rtl="0" algn="ctr">
                        <a:spcBef>
                          <a:spcPts val="0"/>
                        </a:spcBef>
                        <a:spcAft>
                          <a:spcPts val="800"/>
                        </a:spcAft>
                        <a:buNone/>
                      </a:pPr>
                      <a:r>
                        <a:rPr lang="en">
                          <a:latin typeface="Proxima Nova"/>
                          <a:ea typeface="Proxima Nova"/>
                          <a:cs typeface="Proxima Nova"/>
                          <a:sym typeface="Proxima Nova"/>
                        </a:rPr>
                        <a:t>Security</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gn="ctr">
                        <a:spcBef>
                          <a:spcPts val="0"/>
                        </a:spcBef>
                        <a:spcAft>
                          <a:spcPts val="800"/>
                        </a:spcAft>
                        <a:buNone/>
                      </a:pPr>
                      <a:r>
                        <a:rPr lang="en">
                          <a:latin typeface="Proxima Nova"/>
                          <a:ea typeface="Proxima Nova"/>
                          <a:cs typeface="Proxima Nova"/>
                          <a:sym typeface="Proxima Nova"/>
                        </a:rPr>
                        <a:t>100%</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c>
                  <a:txBody>
                    <a:bodyPr>
                      <a:noAutofit/>
                    </a:bodyPr>
                    <a:lstStyle/>
                    <a:p>
                      <a:pPr lvl="0" rtl="0">
                        <a:lnSpc>
                          <a:spcPct val="115000"/>
                        </a:lnSpc>
                        <a:spcBef>
                          <a:spcPts val="0"/>
                        </a:spcBef>
                        <a:buNone/>
                      </a:pPr>
                      <a:r>
                        <a:rPr lang="en">
                          <a:latin typeface="Proxima Nova"/>
                          <a:ea typeface="Proxima Nova"/>
                          <a:cs typeface="Proxima Nova"/>
                          <a:sym typeface="Proxima Nova"/>
                        </a:rPr>
                        <a:t>Data collected will only be accessible to the user and to emergency services</a:t>
                      </a:r>
                    </a:p>
                  </a:txBody>
                  <a:tcPr marT="25400" marB="25400" marR="25400" marL="25400" anchor="b">
                    <a:lnL cap="flat" cmpd="sng" w="9475">
                      <a:solidFill>
                        <a:srgbClr val="000000"/>
                      </a:solidFill>
                      <a:prstDash val="solid"/>
                      <a:round/>
                      <a:headEnd len="med" w="med" type="none"/>
                      <a:tailEnd len="med" w="med" type="none"/>
                    </a:lnL>
                    <a:lnR cap="flat" cmpd="sng" w="9475">
                      <a:solidFill>
                        <a:srgbClr val="000000"/>
                      </a:solidFill>
                      <a:prstDash val="solid"/>
                      <a:round/>
                      <a:headEnd len="med" w="med" type="none"/>
                      <a:tailEnd len="med" w="med" type="none"/>
                    </a:lnR>
                    <a:lnT cap="flat" cmpd="sng" w="9475">
                      <a:solidFill>
                        <a:srgbClr val="000000"/>
                      </a:solidFill>
                      <a:prstDash val="solid"/>
                      <a:round/>
                      <a:headEnd len="med" w="med" type="none"/>
                      <a:tailEnd len="med" w="med" type="none"/>
                    </a:lnT>
                    <a:lnB cap="flat" cmpd="sng" w="9475">
                      <a:solidFill>
                        <a:srgbClr val="000000"/>
                      </a:solidFill>
                      <a:prstDash val="solid"/>
                      <a:round/>
                      <a:headEnd len="med" w="med" type="none"/>
                      <a:tailEnd len="med" w="med" type="none"/>
                    </a:lnB>
                    <a:solidFill>
                      <a:srgbClr val="D4CDE4"/>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a:spcBef>
                <a:spcPts val="0"/>
              </a:spcBef>
              <a:buNone/>
            </a:pPr>
            <a:r>
              <a:rPr lang="en"/>
              <a:t>Preliminary Design Schedule</a:t>
            </a:r>
          </a:p>
        </p:txBody>
      </p:sp>
      <p:pic>
        <p:nvPicPr>
          <p:cNvPr id="181" name="Shape 181"/>
          <p:cNvPicPr preferRelativeResize="0"/>
          <p:nvPr/>
        </p:nvPicPr>
        <p:blipFill rotWithShape="1">
          <a:blip r:embed="rId3">
            <a:alphaModFix/>
          </a:blip>
          <a:srcRect b="55608" l="3654" r="3821" t="8767"/>
          <a:stretch/>
        </p:blipFill>
        <p:spPr>
          <a:xfrm>
            <a:off x="0" y="1211500"/>
            <a:ext cx="9143999" cy="2720496"/>
          </a:xfrm>
          <a:prstGeom prst="rect">
            <a:avLst/>
          </a:prstGeom>
          <a:noFill/>
          <a:ln>
            <a:noFill/>
          </a:ln>
        </p:spPr>
      </p:pic>
      <p:cxnSp>
        <p:nvCxnSpPr>
          <p:cNvPr id="182" name="Shape 182"/>
          <p:cNvCxnSpPr/>
          <p:nvPr/>
        </p:nvCxnSpPr>
        <p:spPr>
          <a:xfrm rot="10800000">
            <a:off x="4288600" y="1451600"/>
            <a:ext cx="0" cy="2480400"/>
          </a:xfrm>
          <a:prstGeom prst="straightConnector1">
            <a:avLst/>
          </a:prstGeom>
          <a:noFill/>
          <a:ln cap="flat" cmpd="sng" w="9525">
            <a:solidFill>
              <a:srgbClr val="CC0000"/>
            </a:solidFill>
            <a:prstDash val="solid"/>
            <a:round/>
            <a:headEnd len="lg" w="lg" type="none"/>
            <a:tailEnd len="lg" w="lg"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a:spcBef>
                <a:spcPts val="0"/>
              </a:spcBef>
              <a:buNone/>
            </a:pPr>
            <a:r>
              <a:rPr lang="en"/>
              <a:t>Team Responsibilities</a:t>
            </a:r>
          </a:p>
        </p:txBody>
      </p:sp>
      <p:graphicFrame>
        <p:nvGraphicFramePr>
          <p:cNvPr id="188" name="Shape 188"/>
          <p:cNvGraphicFramePr/>
          <p:nvPr/>
        </p:nvGraphicFramePr>
        <p:xfrm>
          <a:off x="674150" y="865325"/>
          <a:ext cx="3000000" cy="3000000"/>
        </p:xfrm>
        <a:graphic>
          <a:graphicData uri="http://schemas.openxmlformats.org/drawingml/2006/table">
            <a:tbl>
              <a:tblPr>
                <a:noFill/>
                <a:tableStyleId>{770D0837-266B-4DEF-A836-B1E65A086B67}</a:tableStyleId>
              </a:tblPr>
              <a:tblGrid>
                <a:gridCol w="2357150"/>
                <a:gridCol w="1803400"/>
                <a:gridCol w="1817575"/>
                <a:gridCol w="1817575"/>
              </a:tblGrid>
              <a:tr h="359275">
                <a:tc>
                  <a:txBody>
                    <a:bodyPr>
                      <a:noAutofit/>
                    </a:bodyPr>
                    <a:lstStyle/>
                    <a:p>
                      <a:pPr lvl="0" rtl="0" algn="ctr">
                        <a:lnSpc>
                          <a:spcPct val="150000"/>
                        </a:lnSpc>
                        <a:spcBef>
                          <a:spcPts val="400"/>
                        </a:spcBef>
                        <a:buNone/>
                      </a:pPr>
                      <a:r>
                        <a:rPr lang="en" sz="1200">
                          <a:solidFill>
                            <a:srgbClr val="FFFFFF"/>
                          </a:solidFill>
                          <a:latin typeface="Proxima Nova"/>
                          <a:ea typeface="Proxima Nova"/>
                          <a:cs typeface="Proxima Nova"/>
                          <a:sym typeface="Proxima Nova"/>
                        </a:rPr>
                        <a:t>Responsibility</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400"/>
                        </a:spcBef>
                        <a:buNone/>
                      </a:pPr>
                      <a:r>
                        <a:rPr lang="en" sz="1200">
                          <a:solidFill>
                            <a:srgbClr val="FFFFFF"/>
                          </a:solidFill>
                          <a:latin typeface="Proxima Nova"/>
                          <a:ea typeface="Proxima Nova"/>
                          <a:cs typeface="Proxima Nova"/>
                          <a:sym typeface="Proxima Nova"/>
                        </a:rPr>
                        <a:t>Jack Lin</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400"/>
                        </a:spcBef>
                        <a:buNone/>
                      </a:pPr>
                      <a:r>
                        <a:rPr lang="en" sz="1200">
                          <a:solidFill>
                            <a:srgbClr val="FFFFFF"/>
                          </a:solidFill>
                          <a:latin typeface="Proxima Nova"/>
                          <a:ea typeface="Proxima Nova"/>
                          <a:cs typeface="Proxima Nova"/>
                          <a:sym typeface="Proxima Nova"/>
                        </a:rPr>
                        <a:t>Josh Olick-Gibson</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400"/>
                        </a:spcBef>
                        <a:buNone/>
                      </a:pPr>
                      <a:r>
                        <a:rPr lang="en" sz="1200">
                          <a:solidFill>
                            <a:srgbClr val="FFFFFF"/>
                          </a:solidFill>
                          <a:latin typeface="Proxima Nova"/>
                          <a:ea typeface="Proxima Nova"/>
                          <a:cs typeface="Proxima Nova"/>
                          <a:sym typeface="Proxima Nova"/>
                        </a:rPr>
                        <a:t>Nikhil Patel</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674EA7"/>
                    </a:solidFill>
                  </a:tcPr>
                </a:tc>
              </a:tr>
              <a:tr h="359275">
                <a:tc>
                  <a:txBody>
                    <a:bodyPr>
                      <a:noAutofit/>
                    </a:bodyPr>
                    <a:lstStyle/>
                    <a:p>
                      <a:pPr lvl="0" rtl="0" algn="ctr">
                        <a:lnSpc>
                          <a:spcPct val="150000"/>
                        </a:lnSpc>
                        <a:spcBef>
                          <a:spcPts val="400"/>
                        </a:spcBef>
                        <a:buNone/>
                      </a:pPr>
                      <a:r>
                        <a:rPr lang="en" sz="1200">
                          <a:solidFill>
                            <a:srgbClr val="FFFFFF"/>
                          </a:solidFill>
                          <a:latin typeface="Proxima Nova"/>
                          <a:ea typeface="Proxima Nova"/>
                          <a:cs typeface="Proxima Nova"/>
                          <a:sym typeface="Proxima Nova"/>
                        </a:rPr>
                        <a:t>Written Reports</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E7E0F9"/>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E7E0F9"/>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E7E0F9"/>
                    </a:solidFill>
                  </a:tcPr>
                </a:tc>
              </a:tr>
              <a:tr h="359275">
                <a:tc>
                  <a:txBody>
                    <a:bodyPr>
                      <a:noAutofit/>
                    </a:bodyPr>
                    <a:lstStyle/>
                    <a:p>
                      <a:pPr lvl="0" rtl="0" algn="ctr">
                        <a:lnSpc>
                          <a:spcPct val="150000"/>
                        </a:lnSpc>
                        <a:spcBef>
                          <a:spcPts val="400"/>
                        </a:spcBef>
                        <a:buNone/>
                      </a:pPr>
                      <a:r>
                        <a:rPr lang="en" sz="1200">
                          <a:solidFill>
                            <a:srgbClr val="FFFFFF"/>
                          </a:solidFill>
                          <a:latin typeface="Proxima Nova"/>
                          <a:ea typeface="Proxima Nova"/>
                          <a:cs typeface="Proxima Nova"/>
                          <a:sym typeface="Proxima Nova"/>
                        </a:rPr>
                        <a:t>Weekly Reports</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D4CDE4"/>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D4CDE4"/>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D4CDE4"/>
                    </a:solidFill>
                  </a:tcPr>
                </a:tc>
              </a:tr>
              <a:tr h="359275">
                <a:tc>
                  <a:txBody>
                    <a:bodyPr>
                      <a:noAutofit/>
                    </a:bodyPr>
                    <a:lstStyle/>
                    <a:p>
                      <a:pPr lvl="0" rtl="0" algn="ctr">
                        <a:lnSpc>
                          <a:spcPct val="150000"/>
                        </a:lnSpc>
                        <a:spcBef>
                          <a:spcPts val="400"/>
                        </a:spcBef>
                        <a:buNone/>
                      </a:pPr>
                      <a:r>
                        <a:rPr lang="en" sz="1200">
                          <a:solidFill>
                            <a:srgbClr val="FFFFFF"/>
                          </a:solidFill>
                          <a:latin typeface="Proxima Nova"/>
                          <a:ea typeface="Proxima Nova"/>
                          <a:cs typeface="Proxima Nova"/>
                          <a:sym typeface="Proxima Nova"/>
                        </a:rPr>
                        <a:t>Website</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E7E0F9"/>
                    </a:solidFill>
                  </a:tcPr>
                </a:tc>
                <a:tc>
                  <a:txBody>
                    <a:bodyPr>
                      <a:noAutofit/>
                    </a:bodyPr>
                    <a:lstStyle/>
                    <a:p>
                      <a:pPr lvl="0" rtl="0" algn="ctr">
                        <a:lnSpc>
                          <a:spcPct val="150000"/>
                        </a:lnSpc>
                        <a:spcBef>
                          <a:spcPts val="400"/>
                        </a:spcBef>
                        <a:buNone/>
                      </a:pPr>
                      <a:r>
                        <a:t/>
                      </a:r>
                      <a:endParaRPr b="1" sz="1200">
                        <a:latin typeface="Proxima Nova"/>
                        <a:ea typeface="Proxima Nova"/>
                        <a:cs typeface="Proxima Nova"/>
                        <a:sym typeface="Proxima Nova"/>
                      </a:endParaRP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E7E0F9"/>
                    </a:solidFill>
                  </a:tcPr>
                </a:tc>
                <a:tc>
                  <a:txBody>
                    <a:bodyPr>
                      <a:noAutofit/>
                    </a:bodyPr>
                    <a:lstStyle/>
                    <a:p>
                      <a:pPr lvl="0" rtl="0" algn="ctr">
                        <a:lnSpc>
                          <a:spcPct val="150000"/>
                        </a:lnSpc>
                        <a:spcBef>
                          <a:spcPts val="400"/>
                        </a:spcBef>
                        <a:buNone/>
                      </a:pPr>
                      <a:r>
                        <a:t/>
                      </a:r>
                      <a:endParaRPr b="1" sz="1200">
                        <a:latin typeface="Proxima Nova"/>
                        <a:ea typeface="Proxima Nova"/>
                        <a:cs typeface="Proxima Nova"/>
                        <a:sym typeface="Proxima Nova"/>
                      </a:endParaRP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E7E0F9"/>
                    </a:solidFill>
                  </a:tcPr>
                </a:tc>
              </a:tr>
              <a:tr h="359275">
                <a:tc>
                  <a:txBody>
                    <a:bodyPr>
                      <a:noAutofit/>
                    </a:bodyPr>
                    <a:lstStyle/>
                    <a:p>
                      <a:pPr lvl="0" rtl="0" algn="ctr">
                        <a:lnSpc>
                          <a:spcPct val="150000"/>
                        </a:lnSpc>
                        <a:spcBef>
                          <a:spcPts val="400"/>
                        </a:spcBef>
                        <a:buNone/>
                      </a:pPr>
                      <a:r>
                        <a:rPr lang="en" sz="1200">
                          <a:solidFill>
                            <a:srgbClr val="FFFFFF"/>
                          </a:solidFill>
                          <a:latin typeface="Proxima Nova"/>
                          <a:ea typeface="Proxima Nova"/>
                          <a:cs typeface="Proxima Nova"/>
                          <a:sym typeface="Proxima Nova"/>
                        </a:rPr>
                        <a:t>Software Development</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400"/>
                        </a:spcBef>
                        <a:buNone/>
                      </a:pPr>
                      <a:r>
                        <a:t/>
                      </a:r>
                      <a:endParaRPr b="1" sz="1200">
                        <a:latin typeface="Proxima Nova"/>
                        <a:ea typeface="Proxima Nova"/>
                        <a:cs typeface="Proxima Nova"/>
                        <a:sym typeface="Proxima Nova"/>
                      </a:endParaRP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D4CDE4"/>
                    </a:solidFill>
                  </a:tcPr>
                </a:tc>
                <a:tc>
                  <a:txBody>
                    <a:bodyPr>
                      <a:noAutofit/>
                    </a:bodyPr>
                    <a:lstStyle/>
                    <a:p>
                      <a:pPr lvl="0" rtl="0" algn="ctr">
                        <a:lnSpc>
                          <a:spcPct val="150000"/>
                        </a:lnSpc>
                        <a:spcBef>
                          <a:spcPts val="400"/>
                        </a:spcBef>
                        <a:buNone/>
                      </a:pPr>
                      <a:r>
                        <a:t/>
                      </a:r>
                      <a:endParaRPr b="1" sz="1200">
                        <a:latin typeface="Proxima Nova"/>
                        <a:ea typeface="Proxima Nova"/>
                        <a:cs typeface="Proxima Nova"/>
                        <a:sym typeface="Proxima Nova"/>
                      </a:endParaRP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D4CDE4"/>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D4CDE4"/>
                    </a:solidFill>
                  </a:tcPr>
                </a:tc>
              </a:tr>
              <a:tr h="359275">
                <a:tc>
                  <a:txBody>
                    <a:bodyPr>
                      <a:noAutofit/>
                    </a:bodyPr>
                    <a:lstStyle/>
                    <a:p>
                      <a:pPr lvl="0" rtl="0" algn="ctr">
                        <a:lnSpc>
                          <a:spcPct val="150000"/>
                        </a:lnSpc>
                        <a:spcBef>
                          <a:spcPts val="400"/>
                        </a:spcBef>
                        <a:buNone/>
                      </a:pPr>
                      <a:r>
                        <a:rPr lang="en" sz="1200">
                          <a:solidFill>
                            <a:srgbClr val="FFFFFF"/>
                          </a:solidFill>
                          <a:latin typeface="Proxima Nova"/>
                          <a:ea typeface="Proxima Nova"/>
                          <a:cs typeface="Proxima Nova"/>
                          <a:sym typeface="Proxima Nova"/>
                        </a:rPr>
                        <a:t>Hardware Development</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E7E0F9"/>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E7E0F9"/>
                    </a:solidFill>
                  </a:tcPr>
                </a:tc>
                <a:tc>
                  <a:txBody>
                    <a:bodyPr>
                      <a:noAutofit/>
                    </a:bodyPr>
                    <a:lstStyle/>
                    <a:p>
                      <a:pPr lvl="0" rtl="0" algn="ctr">
                        <a:lnSpc>
                          <a:spcPct val="150000"/>
                        </a:lnSpc>
                        <a:spcBef>
                          <a:spcPts val="400"/>
                        </a:spcBef>
                        <a:buNone/>
                      </a:pPr>
                      <a:r>
                        <a:t/>
                      </a:r>
                      <a:endParaRPr b="1" sz="1200">
                        <a:latin typeface="Proxima Nova"/>
                        <a:ea typeface="Proxima Nova"/>
                        <a:cs typeface="Proxima Nova"/>
                        <a:sym typeface="Proxima Nova"/>
                      </a:endParaRP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E7E0F9"/>
                    </a:solidFill>
                  </a:tcPr>
                </a:tc>
              </a:tr>
              <a:tr h="359275">
                <a:tc>
                  <a:txBody>
                    <a:bodyPr>
                      <a:noAutofit/>
                    </a:bodyPr>
                    <a:lstStyle/>
                    <a:p>
                      <a:pPr lvl="0" rtl="0" algn="ctr">
                        <a:lnSpc>
                          <a:spcPct val="150000"/>
                        </a:lnSpc>
                        <a:spcBef>
                          <a:spcPts val="400"/>
                        </a:spcBef>
                        <a:buNone/>
                      </a:pPr>
                      <a:r>
                        <a:rPr lang="en" sz="1200">
                          <a:solidFill>
                            <a:srgbClr val="FFFFFF"/>
                          </a:solidFill>
                          <a:latin typeface="Proxima Nova"/>
                          <a:ea typeface="Proxima Nova"/>
                          <a:cs typeface="Proxima Nova"/>
                          <a:sym typeface="Proxima Nova"/>
                        </a:rPr>
                        <a:t>Preliminary Presentation</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400"/>
                        </a:spcBef>
                        <a:buNone/>
                      </a:pPr>
                      <a:r>
                        <a:t/>
                      </a:r>
                      <a:endParaRPr b="1" sz="1200">
                        <a:latin typeface="Proxima Nova"/>
                        <a:ea typeface="Proxima Nova"/>
                        <a:cs typeface="Proxima Nova"/>
                        <a:sym typeface="Proxima Nova"/>
                      </a:endParaRP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D4CDE4"/>
                    </a:solidFill>
                  </a:tcPr>
                </a:tc>
                <a:tc>
                  <a:txBody>
                    <a:bodyPr>
                      <a:noAutofit/>
                    </a:bodyPr>
                    <a:lstStyle/>
                    <a:p>
                      <a:pPr lvl="0" rtl="0" algn="ctr">
                        <a:lnSpc>
                          <a:spcPct val="150000"/>
                        </a:lnSpc>
                        <a:spcBef>
                          <a:spcPts val="400"/>
                        </a:spcBef>
                        <a:buNone/>
                      </a:pPr>
                      <a:r>
                        <a:t/>
                      </a:r>
                      <a:endParaRPr b="1" sz="1200">
                        <a:latin typeface="Proxima Nova"/>
                        <a:ea typeface="Proxima Nova"/>
                        <a:cs typeface="Proxima Nova"/>
                        <a:sym typeface="Proxima Nova"/>
                      </a:endParaRP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D4CDE4"/>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D4CDE4"/>
                    </a:solidFill>
                  </a:tcPr>
                </a:tc>
              </a:tr>
              <a:tr h="359275">
                <a:tc>
                  <a:txBody>
                    <a:bodyPr>
                      <a:noAutofit/>
                    </a:bodyPr>
                    <a:lstStyle/>
                    <a:p>
                      <a:pPr lvl="0" rtl="0" algn="ctr">
                        <a:lnSpc>
                          <a:spcPct val="150000"/>
                        </a:lnSpc>
                        <a:spcBef>
                          <a:spcPts val="400"/>
                        </a:spcBef>
                        <a:buNone/>
                      </a:pPr>
                      <a:r>
                        <a:rPr lang="en" sz="1200">
                          <a:solidFill>
                            <a:srgbClr val="FFFFFF"/>
                          </a:solidFill>
                          <a:latin typeface="Proxima Nova"/>
                          <a:ea typeface="Proxima Nova"/>
                          <a:cs typeface="Proxima Nova"/>
                          <a:sym typeface="Proxima Nova"/>
                        </a:rPr>
                        <a:t>Progress Presentation</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E7E0F9"/>
                    </a:solidFill>
                  </a:tcPr>
                </a:tc>
                <a:tc>
                  <a:txBody>
                    <a:bodyPr>
                      <a:noAutofit/>
                    </a:bodyPr>
                    <a:lstStyle/>
                    <a:p>
                      <a:pPr lvl="0" rtl="0" algn="ctr">
                        <a:lnSpc>
                          <a:spcPct val="150000"/>
                        </a:lnSpc>
                        <a:spcBef>
                          <a:spcPts val="400"/>
                        </a:spcBef>
                        <a:buNone/>
                      </a:pPr>
                      <a:r>
                        <a:t/>
                      </a:r>
                      <a:endParaRPr b="1" sz="1200">
                        <a:latin typeface="Proxima Nova"/>
                        <a:ea typeface="Proxima Nova"/>
                        <a:cs typeface="Proxima Nova"/>
                        <a:sym typeface="Proxima Nova"/>
                      </a:endParaRP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E7E0F9"/>
                    </a:solidFill>
                  </a:tcPr>
                </a:tc>
                <a:tc>
                  <a:txBody>
                    <a:bodyPr>
                      <a:noAutofit/>
                    </a:bodyPr>
                    <a:lstStyle/>
                    <a:p>
                      <a:pPr lvl="0" rtl="0" algn="ctr">
                        <a:lnSpc>
                          <a:spcPct val="150000"/>
                        </a:lnSpc>
                        <a:spcBef>
                          <a:spcPts val="400"/>
                        </a:spcBef>
                        <a:buNone/>
                      </a:pPr>
                      <a:r>
                        <a:t/>
                      </a:r>
                      <a:endParaRPr b="1" sz="1200">
                        <a:latin typeface="Proxima Nova"/>
                        <a:ea typeface="Proxima Nova"/>
                        <a:cs typeface="Proxima Nova"/>
                        <a:sym typeface="Proxima Nova"/>
                      </a:endParaRP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E7E0F9"/>
                    </a:solidFill>
                  </a:tcPr>
                </a:tc>
              </a:tr>
              <a:tr h="359275">
                <a:tc>
                  <a:txBody>
                    <a:bodyPr>
                      <a:noAutofit/>
                    </a:bodyPr>
                    <a:lstStyle/>
                    <a:p>
                      <a:pPr lvl="0" rtl="0" algn="ctr">
                        <a:lnSpc>
                          <a:spcPct val="150000"/>
                        </a:lnSpc>
                        <a:spcBef>
                          <a:spcPts val="400"/>
                        </a:spcBef>
                        <a:buNone/>
                      </a:pPr>
                      <a:r>
                        <a:rPr lang="en" sz="1200">
                          <a:solidFill>
                            <a:srgbClr val="FFFFFF"/>
                          </a:solidFill>
                          <a:latin typeface="Proxima Nova"/>
                          <a:ea typeface="Proxima Nova"/>
                          <a:cs typeface="Proxima Nova"/>
                          <a:sym typeface="Proxima Nova"/>
                        </a:rPr>
                        <a:t>V&amp;V Presentation</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400"/>
                        </a:spcBef>
                        <a:buNone/>
                      </a:pPr>
                      <a:r>
                        <a:t/>
                      </a:r>
                      <a:endParaRPr b="1" sz="1200">
                        <a:latin typeface="Proxima Nova"/>
                        <a:ea typeface="Proxima Nova"/>
                        <a:cs typeface="Proxima Nova"/>
                        <a:sym typeface="Proxima Nova"/>
                      </a:endParaRP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D4CDE4"/>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D4CDE4"/>
                    </a:solidFill>
                  </a:tcPr>
                </a:tc>
                <a:tc>
                  <a:txBody>
                    <a:bodyPr>
                      <a:noAutofit/>
                    </a:bodyPr>
                    <a:lstStyle/>
                    <a:p>
                      <a:pPr lvl="0" rtl="0" algn="ctr">
                        <a:lnSpc>
                          <a:spcPct val="150000"/>
                        </a:lnSpc>
                        <a:spcBef>
                          <a:spcPts val="400"/>
                        </a:spcBef>
                        <a:buNone/>
                      </a:pPr>
                      <a:r>
                        <a:t/>
                      </a:r>
                      <a:endParaRPr b="1" sz="1200">
                        <a:latin typeface="Proxima Nova"/>
                        <a:ea typeface="Proxima Nova"/>
                        <a:cs typeface="Proxima Nova"/>
                        <a:sym typeface="Proxima Nova"/>
                      </a:endParaRP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D4CDE4"/>
                    </a:solidFill>
                  </a:tcPr>
                </a:tc>
              </a:tr>
              <a:tr h="359275">
                <a:tc>
                  <a:txBody>
                    <a:bodyPr>
                      <a:noAutofit/>
                    </a:bodyPr>
                    <a:lstStyle/>
                    <a:p>
                      <a:pPr lvl="0" rtl="0" algn="ctr">
                        <a:lnSpc>
                          <a:spcPct val="150000"/>
                        </a:lnSpc>
                        <a:spcBef>
                          <a:spcPts val="400"/>
                        </a:spcBef>
                        <a:buNone/>
                      </a:pPr>
                      <a:r>
                        <a:rPr lang="en" sz="1200">
                          <a:solidFill>
                            <a:srgbClr val="FFFFFF"/>
                          </a:solidFill>
                          <a:latin typeface="Proxima Nova"/>
                          <a:ea typeface="Proxima Nova"/>
                          <a:cs typeface="Proxima Nova"/>
                          <a:sym typeface="Proxima Nova"/>
                        </a:rPr>
                        <a:t>Poster</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E7E0F9"/>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E7E0F9"/>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E7E0F9"/>
                    </a:solidFill>
                  </a:tcPr>
                </a:tc>
              </a:tr>
              <a:tr h="359275">
                <a:tc>
                  <a:txBody>
                    <a:bodyPr>
                      <a:noAutofit/>
                    </a:bodyPr>
                    <a:lstStyle/>
                    <a:p>
                      <a:pPr lvl="0" rtl="0" algn="ctr">
                        <a:lnSpc>
                          <a:spcPct val="150000"/>
                        </a:lnSpc>
                        <a:spcBef>
                          <a:spcPts val="400"/>
                        </a:spcBef>
                        <a:buNone/>
                      </a:pPr>
                      <a:r>
                        <a:rPr lang="en" sz="1200">
                          <a:solidFill>
                            <a:srgbClr val="FFFFFF"/>
                          </a:solidFill>
                          <a:latin typeface="Proxima Nova"/>
                          <a:ea typeface="Proxima Nova"/>
                          <a:cs typeface="Proxima Nova"/>
                          <a:sym typeface="Proxima Nova"/>
                        </a:rPr>
                        <a:t>Final Presentation</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674EA7"/>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D4CDE4"/>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D4CDE4"/>
                    </a:solidFill>
                  </a:tcPr>
                </a:tc>
                <a:tc>
                  <a:txBody>
                    <a:bodyPr>
                      <a:noAutofit/>
                    </a:bodyPr>
                    <a:lstStyle/>
                    <a:p>
                      <a:pPr lvl="0" rtl="0" algn="ctr">
                        <a:lnSpc>
                          <a:spcPct val="150000"/>
                        </a:lnSpc>
                        <a:spcBef>
                          <a:spcPts val="400"/>
                        </a:spcBef>
                        <a:buNone/>
                      </a:pPr>
                      <a:r>
                        <a:rPr b="1" lang="en" sz="1200">
                          <a:latin typeface="Proxima Nova"/>
                          <a:ea typeface="Proxima Nova"/>
                          <a:cs typeface="Proxima Nova"/>
                          <a:sym typeface="Proxima Nova"/>
                        </a:rPr>
                        <a:t>x</a:t>
                      </a:r>
                    </a:p>
                  </a:txBody>
                  <a:tcPr marT="25400" marB="25400" marR="25400" marL="25400" anchor="b">
                    <a:lnL cap="flat" cmpd="sng" w="9475">
                      <a:solidFill>
                        <a:srgbClr val="CCCCCC"/>
                      </a:solidFill>
                      <a:prstDash val="solid"/>
                      <a:round/>
                      <a:headEnd len="med" w="med" type="none"/>
                      <a:tailEnd len="med" w="med" type="none"/>
                    </a:lnL>
                    <a:lnR cap="flat" cmpd="sng" w="9475">
                      <a:solidFill>
                        <a:srgbClr val="CCCCCC"/>
                      </a:solidFill>
                      <a:prstDash val="solid"/>
                      <a:round/>
                      <a:headEnd len="med" w="med" type="none"/>
                      <a:tailEnd len="med" w="med" type="none"/>
                    </a:lnR>
                    <a:lnT cap="flat" cmpd="sng" w="9475">
                      <a:solidFill>
                        <a:srgbClr val="CCCCCC"/>
                      </a:solidFill>
                      <a:prstDash val="solid"/>
                      <a:round/>
                      <a:headEnd len="med" w="med" type="none"/>
                      <a:tailEnd len="med" w="med" type="none"/>
                    </a:lnT>
                    <a:lnB cap="flat" cmpd="sng" w="9475">
                      <a:solidFill>
                        <a:srgbClr val="CCCCCC"/>
                      </a:solidFill>
                      <a:prstDash val="solid"/>
                      <a:round/>
                      <a:headEnd len="med" w="med" type="none"/>
                      <a:tailEnd len="med" w="med" type="none"/>
                    </a:lnB>
                    <a:solidFill>
                      <a:srgbClr val="D4CDE4"/>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a:spcBef>
                <a:spcPts val="0"/>
              </a:spcBef>
              <a:buNone/>
            </a:pPr>
            <a:r>
              <a:rPr lang="en"/>
              <a:t>Sources</a:t>
            </a:r>
          </a:p>
        </p:txBody>
      </p:sp>
      <p:sp>
        <p:nvSpPr>
          <p:cNvPr id="194" name="Shape 19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marL="406400" rtl="0">
              <a:spcBef>
                <a:spcPts val="0"/>
              </a:spcBef>
              <a:spcAft>
                <a:spcPts val="0"/>
              </a:spcAft>
              <a:buNone/>
            </a:pPr>
            <a:r>
              <a:rPr lang="en" sz="1100">
                <a:solidFill>
                  <a:srgbClr val="000000"/>
                </a:solidFill>
                <a:latin typeface="Arial"/>
                <a:ea typeface="Arial"/>
                <a:cs typeface="Arial"/>
                <a:sym typeface="Arial"/>
              </a:rPr>
              <a:t>1.    	Shafer, P. epilepsy.com. </a:t>
            </a:r>
            <a:r>
              <a:rPr i="1" lang="en" sz="1100">
                <a:solidFill>
                  <a:srgbClr val="000000"/>
                </a:solidFill>
                <a:latin typeface="Arial"/>
                <a:ea typeface="Arial"/>
                <a:cs typeface="Arial"/>
                <a:sym typeface="Arial"/>
              </a:rPr>
              <a:t>Epilepsy Foundation</a:t>
            </a:r>
            <a:r>
              <a:rPr lang="en" sz="1100">
                <a:solidFill>
                  <a:srgbClr val="000000"/>
                </a:solidFill>
                <a:latin typeface="Arial"/>
                <a:ea typeface="Arial"/>
                <a:cs typeface="Arial"/>
                <a:sym typeface="Arial"/>
              </a:rPr>
              <a:t> (2014). Available at: https://www.epilepsy.com.</a:t>
            </a:r>
          </a:p>
          <a:p>
            <a:pPr lvl="0" marL="406400" rtl="0">
              <a:spcBef>
                <a:spcPts val="0"/>
              </a:spcBef>
              <a:spcAft>
                <a:spcPts val="0"/>
              </a:spcAft>
              <a:buNone/>
            </a:pPr>
            <a:r>
              <a:rPr lang="en" sz="1100">
                <a:solidFill>
                  <a:srgbClr val="000000"/>
                </a:solidFill>
                <a:latin typeface="Arial"/>
                <a:ea typeface="Arial"/>
                <a:cs typeface="Arial"/>
                <a:sym typeface="Arial"/>
              </a:rPr>
              <a:t>2.    	Holland, K. &amp; Krucik, G. Epilepsy by the Numbers: Facts, Statistics, and You. </a:t>
            </a:r>
            <a:r>
              <a:rPr i="1" lang="en" sz="1100">
                <a:solidFill>
                  <a:srgbClr val="000000"/>
                </a:solidFill>
                <a:latin typeface="Arial"/>
                <a:ea typeface="Arial"/>
                <a:cs typeface="Arial"/>
                <a:sym typeface="Arial"/>
              </a:rPr>
              <a:t>Healthline</a:t>
            </a:r>
            <a:r>
              <a:rPr lang="en" sz="1100">
                <a:solidFill>
                  <a:srgbClr val="000000"/>
                </a:solidFill>
                <a:latin typeface="Arial"/>
                <a:ea typeface="Arial"/>
                <a:cs typeface="Arial"/>
                <a:sym typeface="Arial"/>
              </a:rPr>
              <a:t> (2014).</a:t>
            </a:r>
          </a:p>
          <a:p>
            <a:pPr lvl="0" marL="406400" rtl="0">
              <a:spcBef>
                <a:spcPts val="0"/>
              </a:spcBef>
              <a:spcAft>
                <a:spcPts val="0"/>
              </a:spcAft>
              <a:buNone/>
            </a:pPr>
            <a:r>
              <a:rPr lang="en" sz="1100">
                <a:solidFill>
                  <a:srgbClr val="000000"/>
                </a:solidFill>
                <a:latin typeface="Arial"/>
                <a:ea typeface="Arial"/>
                <a:cs typeface="Arial"/>
                <a:sym typeface="Arial"/>
              </a:rPr>
              <a:t>3.    	Tomson, T. sudep.org. </a:t>
            </a:r>
            <a:r>
              <a:rPr i="1" lang="en" sz="1100">
                <a:solidFill>
                  <a:srgbClr val="000000"/>
                </a:solidFill>
                <a:latin typeface="Arial"/>
                <a:ea typeface="Arial"/>
                <a:cs typeface="Arial"/>
                <a:sym typeface="Arial"/>
              </a:rPr>
              <a:t>SUDEP Action</a:t>
            </a:r>
            <a:r>
              <a:rPr lang="en" sz="1100">
                <a:solidFill>
                  <a:srgbClr val="000000"/>
                </a:solidFill>
                <a:latin typeface="Arial"/>
                <a:ea typeface="Arial"/>
                <a:cs typeface="Arial"/>
                <a:sym typeface="Arial"/>
              </a:rPr>
              <a:t> Available at: http://sudep.org.</a:t>
            </a:r>
          </a:p>
          <a:p>
            <a:pPr lvl="0" marL="406400" rtl="0">
              <a:spcBef>
                <a:spcPts val="0"/>
              </a:spcBef>
              <a:spcAft>
                <a:spcPts val="0"/>
              </a:spcAft>
              <a:buNone/>
            </a:pPr>
            <a:r>
              <a:rPr lang="en" sz="1100">
                <a:solidFill>
                  <a:srgbClr val="000000"/>
                </a:solidFill>
                <a:latin typeface="Arial"/>
                <a:ea typeface="Arial"/>
                <a:cs typeface="Arial"/>
                <a:sym typeface="Arial"/>
              </a:rPr>
              <a:t>4.    	Empatica Inc. Empatica. (2017). Available at: www.empatica.com.</a:t>
            </a:r>
          </a:p>
          <a:p>
            <a:pPr lvl="0" marL="406400" rtl="0">
              <a:spcBef>
                <a:spcPts val="0"/>
              </a:spcBef>
              <a:spcAft>
                <a:spcPts val="0"/>
              </a:spcAft>
              <a:buNone/>
            </a:pPr>
            <a:r>
              <a:rPr lang="en" sz="1100">
                <a:solidFill>
                  <a:srgbClr val="000000"/>
                </a:solidFill>
                <a:latin typeface="Arial"/>
                <a:ea typeface="Arial"/>
                <a:cs typeface="Arial"/>
                <a:sym typeface="Arial"/>
              </a:rPr>
              <a:t>5.    	Hammett, Y. Seffner community helps boy buy seizure-detecting dog. </a:t>
            </a:r>
            <a:r>
              <a:rPr i="1" lang="en" sz="1100">
                <a:solidFill>
                  <a:srgbClr val="000000"/>
                </a:solidFill>
                <a:latin typeface="Arial"/>
                <a:ea typeface="Arial"/>
                <a:cs typeface="Arial"/>
                <a:sym typeface="Arial"/>
              </a:rPr>
              <a:t>Tampa Bay Online</a:t>
            </a:r>
            <a:r>
              <a:rPr lang="en" sz="1100">
                <a:solidFill>
                  <a:srgbClr val="000000"/>
                </a:solidFill>
                <a:latin typeface="Arial"/>
                <a:ea typeface="Arial"/>
                <a:cs typeface="Arial"/>
                <a:sym typeface="Arial"/>
              </a:rPr>
              <a:t> (2013).</a:t>
            </a:r>
          </a:p>
          <a:p>
            <a:pPr lvl="0" marL="406400" rtl="0">
              <a:spcBef>
                <a:spcPts val="0"/>
              </a:spcBef>
              <a:spcAft>
                <a:spcPts val="0"/>
              </a:spcAft>
              <a:buNone/>
            </a:pPr>
            <a:r>
              <a:rPr lang="en" sz="1100">
                <a:solidFill>
                  <a:srgbClr val="000000"/>
                </a:solidFill>
                <a:latin typeface="Arial"/>
                <a:ea typeface="Arial"/>
                <a:cs typeface="Arial"/>
                <a:sym typeface="Arial"/>
              </a:rPr>
              <a:t>6.    	Litt, B. </a:t>
            </a:r>
            <a:r>
              <a:rPr i="1" lang="en" sz="1100">
                <a:solidFill>
                  <a:srgbClr val="000000"/>
                </a:solidFill>
                <a:latin typeface="Arial"/>
                <a:ea typeface="Arial"/>
                <a:cs typeface="Arial"/>
                <a:sym typeface="Arial"/>
              </a:rPr>
              <a:t>et al.</a:t>
            </a:r>
            <a:r>
              <a:rPr lang="en" sz="1100">
                <a:solidFill>
                  <a:srgbClr val="000000"/>
                </a:solidFill>
                <a:latin typeface="Arial"/>
                <a:ea typeface="Arial"/>
                <a:cs typeface="Arial"/>
                <a:sym typeface="Arial"/>
              </a:rPr>
              <a:t> Epileptic seizures may begin hours in advance of clinical onset: A report of five patients. </a:t>
            </a:r>
            <a:r>
              <a:rPr i="1" lang="en" sz="1100">
                <a:solidFill>
                  <a:srgbClr val="000000"/>
                </a:solidFill>
                <a:latin typeface="Arial"/>
                <a:ea typeface="Arial"/>
                <a:cs typeface="Arial"/>
                <a:sym typeface="Arial"/>
              </a:rPr>
              <a:t>Neuron</a:t>
            </a:r>
            <a:r>
              <a:rPr lang="en" sz="1100">
                <a:solidFill>
                  <a:srgbClr val="000000"/>
                </a:solidFill>
                <a:latin typeface="Arial"/>
                <a:ea typeface="Arial"/>
                <a:cs typeface="Arial"/>
                <a:sym typeface="Arial"/>
              </a:rPr>
              <a:t> 30, 51–64 (2001).</a:t>
            </a:r>
          </a:p>
          <a:p>
            <a:pPr lvl="0" marL="406400" rtl="0">
              <a:spcBef>
                <a:spcPts val="0"/>
              </a:spcBef>
              <a:spcAft>
                <a:spcPts val="0"/>
              </a:spcAft>
              <a:buNone/>
            </a:pPr>
            <a:r>
              <a:rPr lang="en" sz="1100">
                <a:solidFill>
                  <a:srgbClr val="000000"/>
                </a:solidFill>
                <a:latin typeface="Arial"/>
                <a:ea typeface="Arial"/>
                <a:cs typeface="Arial"/>
                <a:sym typeface="Arial"/>
              </a:rPr>
              <a:t>7.    	D’Alessandro, M. </a:t>
            </a:r>
            <a:r>
              <a:rPr i="1" lang="en" sz="1100">
                <a:solidFill>
                  <a:srgbClr val="000000"/>
                </a:solidFill>
                <a:latin typeface="Arial"/>
                <a:ea typeface="Arial"/>
                <a:cs typeface="Arial"/>
                <a:sym typeface="Arial"/>
              </a:rPr>
              <a:t>et al.</a:t>
            </a:r>
            <a:r>
              <a:rPr lang="en" sz="1100">
                <a:solidFill>
                  <a:srgbClr val="000000"/>
                </a:solidFill>
                <a:latin typeface="Arial"/>
                <a:ea typeface="Arial"/>
                <a:cs typeface="Arial"/>
                <a:sym typeface="Arial"/>
              </a:rPr>
              <a:t> A multi-feature and multi-channel univariate selection process for seizure prediction. </a:t>
            </a:r>
            <a:r>
              <a:rPr i="1" lang="en" sz="1100">
                <a:solidFill>
                  <a:srgbClr val="000000"/>
                </a:solidFill>
                <a:latin typeface="Arial"/>
                <a:ea typeface="Arial"/>
                <a:cs typeface="Arial"/>
                <a:sym typeface="Arial"/>
              </a:rPr>
              <a:t>Clin. Neurophysiol.</a:t>
            </a:r>
            <a:r>
              <a:rPr lang="en" sz="1100">
                <a:solidFill>
                  <a:srgbClr val="000000"/>
                </a:solidFill>
                <a:latin typeface="Arial"/>
                <a:ea typeface="Arial"/>
                <a:cs typeface="Arial"/>
                <a:sym typeface="Arial"/>
              </a:rPr>
              <a:t> 116, 506–516 (2005).</a:t>
            </a:r>
          </a:p>
          <a:p>
            <a:pPr lvl="0" marL="406400" rtl="0">
              <a:spcBef>
                <a:spcPts val="0"/>
              </a:spcBef>
              <a:spcAft>
                <a:spcPts val="0"/>
              </a:spcAft>
              <a:buNone/>
            </a:pPr>
            <a:r>
              <a:rPr lang="en" sz="1100">
                <a:solidFill>
                  <a:srgbClr val="000000"/>
                </a:solidFill>
                <a:latin typeface="Arial"/>
                <a:ea typeface="Arial"/>
                <a:cs typeface="Arial"/>
                <a:sym typeface="Arial"/>
              </a:rPr>
              <a:t>8.    	Valderrama, M., Nikolopoulos, S., Adam, C., Navarro, V. &amp; Le Van Quyen, M. Patient-specific seizure prediction using a multi-feature and multi-modal EEG-ECG classification. in </a:t>
            </a:r>
            <a:r>
              <a:rPr i="1" lang="en" sz="1100">
                <a:solidFill>
                  <a:srgbClr val="000000"/>
                </a:solidFill>
                <a:latin typeface="Arial"/>
                <a:ea typeface="Arial"/>
                <a:cs typeface="Arial"/>
                <a:sym typeface="Arial"/>
              </a:rPr>
              <a:t>IFMBE Proceedings</a:t>
            </a:r>
            <a:r>
              <a:rPr lang="en" sz="1100">
                <a:solidFill>
                  <a:srgbClr val="000000"/>
                </a:solidFill>
                <a:latin typeface="Arial"/>
                <a:ea typeface="Arial"/>
                <a:cs typeface="Arial"/>
                <a:sym typeface="Arial"/>
              </a:rPr>
              <a:t> 29, 77–80 (2010).</a:t>
            </a:r>
          </a:p>
          <a:p>
            <a:pPr lvl="0" marL="406400" rtl="0">
              <a:spcBef>
                <a:spcPts val="0"/>
              </a:spcBef>
              <a:spcAft>
                <a:spcPts val="0"/>
              </a:spcAft>
              <a:buNone/>
            </a:pPr>
            <a:r>
              <a:rPr lang="en" sz="1100">
                <a:solidFill>
                  <a:srgbClr val="000000"/>
                </a:solidFill>
                <a:latin typeface="Arial"/>
                <a:ea typeface="Arial"/>
                <a:cs typeface="Arial"/>
                <a:sym typeface="Arial"/>
              </a:rPr>
              <a:t>9.    	Cook, M. J. </a:t>
            </a:r>
            <a:r>
              <a:rPr i="1" lang="en" sz="1100">
                <a:solidFill>
                  <a:srgbClr val="000000"/>
                </a:solidFill>
                <a:latin typeface="Arial"/>
                <a:ea typeface="Arial"/>
                <a:cs typeface="Arial"/>
                <a:sym typeface="Arial"/>
              </a:rPr>
              <a:t>et al.</a:t>
            </a:r>
            <a:r>
              <a:rPr lang="en" sz="1100">
                <a:solidFill>
                  <a:srgbClr val="000000"/>
                </a:solidFill>
                <a:latin typeface="Arial"/>
                <a:ea typeface="Arial"/>
                <a:cs typeface="Arial"/>
                <a:sym typeface="Arial"/>
              </a:rPr>
              <a:t> Prediction of seizure likelihood with a long-term, implanted seizure advisory system in patients with drug-resistant epilepsy: A first-in-man study. </a:t>
            </a:r>
            <a:r>
              <a:rPr i="1" lang="en" sz="1100">
                <a:solidFill>
                  <a:srgbClr val="000000"/>
                </a:solidFill>
                <a:latin typeface="Arial"/>
                <a:ea typeface="Arial"/>
                <a:cs typeface="Arial"/>
                <a:sym typeface="Arial"/>
              </a:rPr>
              <a:t>Lancet Neurol.</a:t>
            </a:r>
            <a:r>
              <a:rPr lang="en" sz="1100">
                <a:solidFill>
                  <a:srgbClr val="000000"/>
                </a:solidFill>
                <a:latin typeface="Arial"/>
                <a:ea typeface="Arial"/>
                <a:cs typeface="Arial"/>
                <a:sym typeface="Arial"/>
              </a:rPr>
              <a:t> 12, 563–571 (2013).</a:t>
            </a:r>
          </a:p>
          <a:p>
            <a:pPr lvl="0" marL="406400" rtl="0">
              <a:spcBef>
                <a:spcPts val="0"/>
              </a:spcBef>
              <a:spcAft>
                <a:spcPts val="0"/>
              </a:spcAft>
              <a:buNone/>
            </a:pPr>
            <a:r>
              <a:rPr lang="en" sz="1100">
                <a:solidFill>
                  <a:srgbClr val="000000"/>
                </a:solidFill>
                <a:latin typeface="Arial"/>
                <a:ea typeface="Arial"/>
                <a:cs typeface="Arial"/>
                <a:sym typeface="Arial"/>
              </a:rPr>
              <a:t>10.  	Leyde, K. &amp; Dilorenzo, D. Methods and Systems for Recommending an Appropriate Action to a Patient for Managing Epilepsy and Other Neurological Disorders. (2007).</a:t>
            </a:r>
          </a:p>
          <a:p>
            <a:pPr lvl="0" marL="406400" rtl="0">
              <a:spcBef>
                <a:spcPts val="0"/>
              </a:spcBef>
              <a:spcAft>
                <a:spcPts val="0"/>
              </a:spcAft>
              <a:buNone/>
            </a:pPr>
            <a:r>
              <a:rPr lang="en" sz="1100">
                <a:solidFill>
                  <a:srgbClr val="000000"/>
                </a:solidFill>
                <a:latin typeface="Arial"/>
                <a:ea typeface="Arial"/>
                <a:cs typeface="Arial"/>
                <a:sym typeface="Arial"/>
              </a:rPr>
              <a:t>11.  	Smith, W. No Title. </a:t>
            </a:r>
            <a:r>
              <a:rPr i="1" lang="en" sz="1100">
                <a:solidFill>
                  <a:srgbClr val="000000"/>
                </a:solidFill>
                <a:latin typeface="Arial"/>
                <a:ea typeface="Arial"/>
                <a:cs typeface="Arial"/>
                <a:sym typeface="Arial"/>
              </a:rPr>
              <a:t>Medscape</a:t>
            </a:r>
            <a:r>
              <a:rPr lang="en" sz="1100">
                <a:solidFill>
                  <a:srgbClr val="000000"/>
                </a:solidFill>
                <a:latin typeface="Arial"/>
                <a:ea typeface="Arial"/>
                <a:cs typeface="Arial"/>
                <a:sym typeface="Arial"/>
              </a:rPr>
              <a:t> (2015).</a:t>
            </a:r>
          </a:p>
          <a:p>
            <a:pPr lvl="0" rtl="0">
              <a:spcBef>
                <a:spcPts val="0"/>
              </a:spcBef>
              <a:spcAft>
                <a:spcPts val="0"/>
              </a:spcAft>
              <a:buNone/>
            </a:pPr>
            <a:r>
              <a:rPr lang="en" sz="1100">
                <a:solidFill>
                  <a:srgbClr val="000000"/>
                </a:solidFill>
                <a:latin typeface="Arial"/>
                <a:ea typeface="Arial"/>
                <a:cs typeface="Arial"/>
                <a:sym typeface="Arial"/>
              </a:rPr>
              <a:t> </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a:spcBef>
                <a:spcPts val="0"/>
              </a:spcBef>
              <a:buNone/>
            </a:pPr>
            <a:r>
              <a:rPr lang="en"/>
              <a:t>For 1 in 3 people with epilepsy, there is currently no available treatment that controls their seizures.</a:t>
            </a:r>
          </a:p>
        </p:txBody>
      </p:sp>
      <p:grpSp>
        <p:nvGrpSpPr>
          <p:cNvPr id="66" name="Shape 66"/>
          <p:cNvGrpSpPr/>
          <p:nvPr/>
        </p:nvGrpSpPr>
        <p:grpSpPr>
          <a:xfrm>
            <a:off x="246600" y="2110175"/>
            <a:ext cx="8628900" cy="1932600"/>
            <a:chOff x="170400" y="2110175"/>
            <a:chExt cx="8628900" cy="1932600"/>
          </a:xfrm>
        </p:grpSpPr>
        <p:sp>
          <p:nvSpPr>
            <p:cNvPr id="67" name="Shape 67"/>
            <p:cNvSpPr/>
            <p:nvPr/>
          </p:nvSpPr>
          <p:spPr>
            <a:xfrm>
              <a:off x="170400" y="2110175"/>
              <a:ext cx="8628900" cy="1932600"/>
            </a:xfrm>
            <a:prstGeom prst="rect">
              <a:avLst/>
            </a:prstGeom>
            <a:solidFill>
              <a:srgbClr val="C5BCCF"/>
            </a:solidFill>
            <a:ln>
              <a:noFill/>
            </a:ln>
          </p:spPr>
          <p:txBody>
            <a:bodyPr anchorCtr="0" anchor="ctr" bIns="91425" lIns="91425" rIns="91425" wrap="square" tIns="91425">
              <a:noAutofit/>
            </a:bodyPr>
            <a:lstStyle/>
            <a:p>
              <a:pPr lvl="0">
                <a:spcBef>
                  <a:spcPts val="0"/>
                </a:spcBef>
                <a:buNone/>
              </a:pPr>
              <a:r>
                <a:t/>
              </a:r>
              <a:endParaRPr/>
            </a:p>
          </p:txBody>
        </p:sp>
        <p:pic>
          <p:nvPicPr>
            <p:cNvPr id="68" name="Shape 68"/>
            <p:cNvPicPr preferRelativeResize="0"/>
            <p:nvPr/>
          </p:nvPicPr>
          <p:blipFill rotWithShape="1">
            <a:blip r:embed="rId3">
              <a:alphaModFix/>
            </a:blip>
            <a:srcRect b="60961" l="0" r="0" t="4573"/>
            <a:stretch/>
          </p:blipFill>
          <p:spPr>
            <a:xfrm>
              <a:off x="170400" y="2379163"/>
              <a:ext cx="3038659" cy="1340501"/>
            </a:xfrm>
            <a:prstGeom prst="rect">
              <a:avLst/>
            </a:prstGeom>
            <a:noFill/>
            <a:ln>
              <a:noFill/>
            </a:ln>
          </p:spPr>
        </p:pic>
        <p:pic>
          <p:nvPicPr>
            <p:cNvPr id="69" name="Shape 69"/>
            <p:cNvPicPr preferRelativeResize="0"/>
            <p:nvPr/>
          </p:nvPicPr>
          <p:blipFill rotWithShape="1">
            <a:blip r:embed="rId3">
              <a:alphaModFix/>
            </a:blip>
            <a:srcRect b="21923" l="9894" r="11072" t="39038"/>
            <a:stretch/>
          </p:blipFill>
          <p:spPr>
            <a:xfrm>
              <a:off x="3124000" y="2168800"/>
              <a:ext cx="2785625" cy="1761224"/>
            </a:xfrm>
            <a:prstGeom prst="rect">
              <a:avLst/>
            </a:prstGeom>
            <a:noFill/>
            <a:ln>
              <a:noFill/>
            </a:ln>
          </p:spPr>
        </p:pic>
        <p:pic>
          <p:nvPicPr>
            <p:cNvPr id="70" name="Shape 70"/>
            <p:cNvPicPr preferRelativeResize="0"/>
            <p:nvPr/>
          </p:nvPicPr>
          <p:blipFill rotWithShape="1">
            <a:blip r:embed="rId3">
              <a:alphaModFix/>
            </a:blip>
            <a:srcRect b="5191" l="9827" r="8204" t="78076"/>
            <a:stretch/>
          </p:blipFill>
          <p:spPr>
            <a:xfrm>
              <a:off x="5909625" y="2638450"/>
              <a:ext cx="2889675" cy="755006"/>
            </a:xfrm>
            <a:prstGeom prst="rect">
              <a:avLst/>
            </a:prstGeom>
            <a:noFill/>
            <a:ln>
              <a:noFill/>
            </a:ln>
          </p:spPr>
        </p:pic>
      </p:grpSp>
      <p:sp>
        <p:nvSpPr>
          <p:cNvPr id="71" name="Shape 71"/>
          <p:cNvSpPr txBox="1"/>
          <p:nvPr/>
        </p:nvSpPr>
        <p:spPr>
          <a:xfrm>
            <a:off x="7085700" y="4042775"/>
            <a:ext cx="1789800" cy="337500"/>
          </a:xfrm>
          <a:prstGeom prst="rect">
            <a:avLst/>
          </a:prstGeom>
          <a:noFill/>
          <a:ln>
            <a:noFill/>
          </a:ln>
        </p:spPr>
        <p:txBody>
          <a:bodyPr anchorCtr="0" anchor="t" bIns="91425" lIns="91425" rIns="91425" wrap="square" tIns="91425">
            <a:noAutofit/>
          </a:bodyPr>
          <a:lstStyle/>
          <a:p>
            <a:pPr lvl="0" rtl="0">
              <a:spcBef>
                <a:spcPts val="0"/>
              </a:spcBef>
              <a:buNone/>
            </a:pPr>
            <a:r>
              <a:rPr lang="en" sz="1000"/>
              <a:t>Statistics from Healthline [2]</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lvl="0">
              <a:spcBef>
                <a:spcPts val="0"/>
              </a:spcBef>
              <a:buNone/>
            </a:pPr>
            <a:r>
              <a:rPr lang="en"/>
              <a:t>Questions?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a:spcBef>
                <a:spcPts val="0"/>
              </a:spcBef>
              <a:buNone/>
            </a:pPr>
            <a:r>
              <a:rPr lang="en"/>
              <a:t>Sudden Unexpected Death in Epilepsy (SUDEP) is believed to be the leading cause of epilepsy related deaths.</a:t>
            </a:r>
          </a:p>
        </p:txBody>
      </p:sp>
      <p:sp>
        <p:nvSpPr>
          <p:cNvPr id="77" name="Shape 7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a:p>
            <a:pPr lvl="0">
              <a:spcBef>
                <a:spcPts val="0"/>
              </a:spcBef>
              <a:buNone/>
            </a:pPr>
            <a:r>
              <a:t/>
            </a:r>
            <a:endParaRPr/>
          </a:p>
          <a:p>
            <a:pPr lvl="0">
              <a:spcBef>
                <a:spcPts val="0"/>
              </a:spcBef>
              <a:buNone/>
            </a:pPr>
            <a:r>
              <a:t/>
            </a:r>
            <a:endParaRPr/>
          </a:p>
        </p:txBody>
      </p:sp>
      <p:pic>
        <p:nvPicPr>
          <p:cNvPr id="78" name="Shape 78"/>
          <p:cNvPicPr preferRelativeResize="0"/>
          <p:nvPr/>
        </p:nvPicPr>
        <p:blipFill>
          <a:blip r:embed="rId3">
            <a:alphaModFix/>
          </a:blip>
          <a:stretch>
            <a:fillRect/>
          </a:stretch>
        </p:blipFill>
        <p:spPr>
          <a:xfrm>
            <a:off x="1243013" y="1682788"/>
            <a:ext cx="6657975" cy="2886075"/>
          </a:xfrm>
          <a:prstGeom prst="rect">
            <a:avLst/>
          </a:prstGeom>
          <a:noFill/>
          <a:ln>
            <a:noFill/>
          </a:ln>
        </p:spPr>
      </p:pic>
      <p:sp>
        <p:nvSpPr>
          <p:cNvPr id="79" name="Shape 79"/>
          <p:cNvSpPr txBox="1"/>
          <p:nvPr/>
        </p:nvSpPr>
        <p:spPr>
          <a:xfrm>
            <a:off x="5347075" y="3926525"/>
            <a:ext cx="1990500" cy="337500"/>
          </a:xfrm>
          <a:prstGeom prst="rect">
            <a:avLst/>
          </a:prstGeom>
          <a:noFill/>
          <a:ln>
            <a:noFill/>
          </a:ln>
        </p:spPr>
        <p:txBody>
          <a:bodyPr anchorCtr="0" anchor="t" bIns="91425" lIns="91425" rIns="91425" wrap="square" tIns="91425">
            <a:noAutofit/>
          </a:bodyPr>
          <a:lstStyle/>
          <a:p>
            <a:pPr lvl="0" rtl="0">
              <a:spcBef>
                <a:spcPts val="0"/>
              </a:spcBef>
              <a:buNone/>
            </a:pPr>
            <a:r>
              <a:rPr lang="en" sz="1000"/>
              <a:t>Image</a:t>
            </a:r>
            <a:r>
              <a:rPr lang="en" sz="1000"/>
              <a:t> from SUDEP Action [3]</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a:spcBef>
                <a:spcPts val="0"/>
              </a:spcBef>
              <a:buNone/>
            </a:pPr>
            <a:r>
              <a:rPr lang="en"/>
              <a:t>Clinical Need</a:t>
            </a:r>
          </a:p>
        </p:txBody>
      </p:sp>
      <p:sp>
        <p:nvSpPr>
          <p:cNvPr id="85" name="Shape 85"/>
          <p:cNvSpPr txBox="1"/>
          <p:nvPr>
            <p:ph idx="1" type="body"/>
          </p:nvPr>
        </p:nvSpPr>
        <p:spPr>
          <a:xfrm>
            <a:off x="311700" y="1720175"/>
            <a:ext cx="8520600" cy="1797900"/>
          </a:xfrm>
          <a:prstGeom prst="rect">
            <a:avLst/>
          </a:prstGeom>
        </p:spPr>
        <p:txBody>
          <a:bodyPr anchorCtr="0" anchor="t" bIns="91425" lIns="91425" rIns="91425" wrap="square" tIns="91425">
            <a:noAutofit/>
          </a:bodyPr>
          <a:lstStyle/>
          <a:p>
            <a:pPr lvl="0">
              <a:spcBef>
                <a:spcPts val="0"/>
              </a:spcBef>
              <a:buNone/>
            </a:pPr>
            <a:r>
              <a:rPr lang="en" sz="2400"/>
              <a:t>There is a need to alert individuals who are at high risk for seizure during sleep to an impending epileptic event to decrease the frequency of Sudden Unexpected Death in Epilepsy (SUDEP).</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a:spcBef>
                <a:spcPts val="0"/>
              </a:spcBef>
              <a:buNone/>
            </a:pPr>
            <a:r>
              <a:rPr lang="en"/>
              <a:t>Project Scope</a:t>
            </a:r>
          </a:p>
        </p:txBody>
      </p:sp>
      <p:sp>
        <p:nvSpPr>
          <p:cNvPr id="91" name="Shape 91"/>
          <p:cNvSpPr txBox="1"/>
          <p:nvPr>
            <p:ph idx="1" type="body"/>
          </p:nvPr>
        </p:nvSpPr>
        <p:spPr>
          <a:xfrm>
            <a:off x="311700" y="1431000"/>
            <a:ext cx="8520600" cy="2281500"/>
          </a:xfrm>
          <a:prstGeom prst="rect">
            <a:avLst/>
          </a:prstGeom>
        </p:spPr>
        <p:txBody>
          <a:bodyPr anchorCtr="0" anchor="t" bIns="91425" lIns="91425" rIns="91425" wrap="square" tIns="91425">
            <a:noAutofit/>
          </a:bodyPr>
          <a:lstStyle/>
          <a:p>
            <a:pPr lvl="0">
              <a:spcBef>
                <a:spcPts val="0"/>
              </a:spcBef>
              <a:buNone/>
            </a:pPr>
            <a:r>
              <a:rPr lang="en" sz="2400"/>
              <a:t>This project proposes to deliver a safe, comfortable, and easy to use device that can be worn overnight. It will use available physiological data to accurately predict an impending seizure, and will alert the user and emergency medical services a short time (on the order of minutes) before the seizure begins.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a:spcBef>
                <a:spcPts val="0"/>
              </a:spcBef>
              <a:buNone/>
            </a:pPr>
            <a:r>
              <a:rPr lang="en"/>
              <a:t>Most seizure detection devices on the market rely on accelerometry.</a:t>
            </a:r>
          </a:p>
        </p:txBody>
      </p:sp>
      <p:pic>
        <p:nvPicPr>
          <p:cNvPr id="97" name="Shape 97"/>
          <p:cNvPicPr preferRelativeResize="0"/>
          <p:nvPr/>
        </p:nvPicPr>
        <p:blipFill>
          <a:blip r:embed="rId3">
            <a:alphaModFix/>
          </a:blip>
          <a:stretch>
            <a:fillRect/>
          </a:stretch>
        </p:blipFill>
        <p:spPr>
          <a:xfrm>
            <a:off x="1339500" y="1528825"/>
            <a:ext cx="3077161" cy="2879100"/>
          </a:xfrm>
          <a:prstGeom prst="rect">
            <a:avLst/>
          </a:prstGeom>
          <a:noFill/>
          <a:ln>
            <a:noFill/>
          </a:ln>
        </p:spPr>
      </p:pic>
      <p:pic>
        <p:nvPicPr>
          <p:cNvPr descr="e4-back.png" id="98" name="Shape 98"/>
          <p:cNvPicPr preferRelativeResize="0"/>
          <p:nvPr/>
        </p:nvPicPr>
        <p:blipFill rotWithShape="1">
          <a:blip r:embed="rId4">
            <a:alphaModFix/>
          </a:blip>
          <a:srcRect b="0" l="0" r="0" t="0"/>
          <a:stretch/>
        </p:blipFill>
        <p:spPr>
          <a:xfrm>
            <a:off x="4727314" y="1528825"/>
            <a:ext cx="3077161" cy="2879100"/>
          </a:xfrm>
          <a:prstGeom prst="rect">
            <a:avLst/>
          </a:prstGeom>
          <a:noFill/>
          <a:ln>
            <a:noFill/>
          </a:ln>
        </p:spPr>
      </p:pic>
      <p:sp>
        <p:nvSpPr>
          <p:cNvPr id="99" name="Shape 99"/>
          <p:cNvSpPr txBox="1"/>
          <p:nvPr/>
        </p:nvSpPr>
        <p:spPr>
          <a:xfrm>
            <a:off x="2673600" y="4407925"/>
            <a:ext cx="3796800" cy="454200"/>
          </a:xfrm>
          <a:prstGeom prst="rect">
            <a:avLst/>
          </a:prstGeom>
          <a:noFill/>
          <a:ln>
            <a:noFill/>
          </a:ln>
        </p:spPr>
        <p:txBody>
          <a:bodyPr anchorCtr="0" anchor="t" bIns="91425" lIns="91425" rIns="91425" wrap="square" tIns="91425">
            <a:noAutofit/>
          </a:bodyPr>
          <a:lstStyle/>
          <a:p>
            <a:pPr lvl="0" rtl="0">
              <a:spcBef>
                <a:spcPts val="0"/>
              </a:spcBef>
              <a:buNone/>
            </a:pPr>
            <a:r>
              <a:rPr lang="en" sz="1200"/>
              <a:t>Front and rear view of the Empatica E3 wristband [4]</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a:spcBef>
                <a:spcPts val="0"/>
              </a:spcBef>
              <a:buNone/>
            </a:pPr>
            <a:r>
              <a:rPr lang="en"/>
              <a:t>Other commonly used methods of detection include video/audio classification and seizure-alert dogs.</a:t>
            </a:r>
          </a:p>
        </p:txBody>
      </p:sp>
      <p:pic>
        <p:nvPicPr>
          <p:cNvPr id="105" name="Shape 105"/>
          <p:cNvPicPr preferRelativeResize="0"/>
          <p:nvPr/>
        </p:nvPicPr>
        <p:blipFill>
          <a:blip r:embed="rId3">
            <a:alphaModFix/>
          </a:blip>
          <a:stretch>
            <a:fillRect/>
          </a:stretch>
        </p:blipFill>
        <p:spPr>
          <a:xfrm>
            <a:off x="2073987" y="1337375"/>
            <a:ext cx="4996025" cy="3266300"/>
          </a:xfrm>
          <a:prstGeom prst="rect">
            <a:avLst/>
          </a:prstGeom>
          <a:noFill/>
          <a:ln>
            <a:noFill/>
          </a:ln>
        </p:spPr>
      </p:pic>
      <p:sp>
        <p:nvSpPr>
          <p:cNvPr id="106" name="Shape 106"/>
          <p:cNvSpPr txBox="1"/>
          <p:nvPr/>
        </p:nvSpPr>
        <p:spPr>
          <a:xfrm>
            <a:off x="1911138" y="4603675"/>
            <a:ext cx="5321700" cy="363600"/>
          </a:xfrm>
          <a:prstGeom prst="rect">
            <a:avLst/>
          </a:prstGeom>
          <a:noFill/>
          <a:ln>
            <a:noFill/>
          </a:ln>
        </p:spPr>
        <p:txBody>
          <a:bodyPr anchorCtr="0" anchor="t" bIns="91425" lIns="91425" rIns="91425" wrap="square" tIns="91425">
            <a:noAutofit/>
          </a:bodyPr>
          <a:lstStyle/>
          <a:p>
            <a:pPr lvl="0" rtl="0">
              <a:spcBef>
                <a:spcPts val="0"/>
              </a:spcBef>
              <a:buNone/>
            </a:pPr>
            <a:r>
              <a:rPr lang="en" sz="1200"/>
              <a:t>Victory, a trained Golden Retriever with her owners Andrew and Michelle [5]</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a:spcBef>
                <a:spcPts val="0"/>
              </a:spcBef>
              <a:buNone/>
            </a:pPr>
            <a:r>
              <a:rPr lang="en"/>
              <a:t>Machine learning algorithms are commonly used for seizure prediction and detection.</a:t>
            </a:r>
          </a:p>
        </p:txBody>
      </p:sp>
      <p:pic>
        <p:nvPicPr>
          <p:cNvPr id="112" name="Shape 112"/>
          <p:cNvPicPr preferRelativeResize="0"/>
          <p:nvPr/>
        </p:nvPicPr>
        <p:blipFill>
          <a:blip r:embed="rId3">
            <a:alphaModFix/>
          </a:blip>
          <a:stretch>
            <a:fillRect/>
          </a:stretch>
        </p:blipFill>
        <p:spPr>
          <a:xfrm>
            <a:off x="1934075" y="1341900"/>
            <a:ext cx="5275848" cy="3263900"/>
          </a:xfrm>
          <a:prstGeom prst="rect">
            <a:avLst/>
          </a:prstGeom>
          <a:noFill/>
          <a:ln>
            <a:noFill/>
          </a:ln>
        </p:spPr>
      </p:pic>
      <p:sp>
        <p:nvSpPr>
          <p:cNvPr id="113" name="Shape 113"/>
          <p:cNvSpPr txBox="1"/>
          <p:nvPr/>
        </p:nvSpPr>
        <p:spPr>
          <a:xfrm>
            <a:off x="1171650" y="4605800"/>
            <a:ext cx="6800700" cy="395400"/>
          </a:xfrm>
          <a:prstGeom prst="rect">
            <a:avLst/>
          </a:prstGeom>
          <a:noFill/>
          <a:ln>
            <a:noFill/>
          </a:ln>
        </p:spPr>
        <p:txBody>
          <a:bodyPr anchorCtr="0" anchor="t" bIns="91425" lIns="91425" rIns="91425" wrap="square" tIns="91425">
            <a:noAutofit/>
          </a:bodyPr>
          <a:lstStyle/>
          <a:p>
            <a:pPr lvl="0" rtl="0">
              <a:spcBef>
                <a:spcPts val="0"/>
              </a:spcBef>
              <a:buNone/>
            </a:pPr>
            <a:r>
              <a:rPr lang="en" sz="1200"/>
              <a:t>Overview of a theoretical ECoG machine learning prediction algorithm as outlined by Litt et al. [6]</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292625"/>
            <a:ext cx="8520600" cy="572700"/>
          </a:xfrm>
          <a:prstGeom prst="rect">
            <a:avLst/>
          </a:prstGeom>
        </p:spPr>
        <p:txBody>
          <a:bodyPr anchorCtr="0" anchor="t" bIns="91425" lIns="91425" rIns="91425" wrap="square" tIns="91425">
            <a:noAutofit/>
          </a:bodyPr>
          <a:lstStyle/>
          <a:p>
            <a:pPr lvl="0">
              <a:spcBef>
                <a:spcPts val="0"/>
              </a:spcBef>
              <a:buNone/>
            </a:pPr>
            <a:r>
              <a:rPr lang="en"/>
              <a:t>Most research in seizure prediction and detection relies on EEG and ECoG signals.</a:t>
            </a:r>
          </a:p>
        </p:txBody>
      </p:sp>
      <p:pic>
        <p:nvPicPr>
          <p:cNvPr id="119" name="Shape 119"/>
          <p:cNvPicPr preferRelativeResize="0"/>
          <p:nvPr/>
        </p:nvPicPr>
        <p:blipFill rotWithShape="1">
          <a:blip r:embed="rId3">
            <a:alphaModFix/>
          </a:blip>
          <a:srcRect b="50872" l="1758" r="0" t="0"/>
          <a:stretch/>
        </p:blipFill>
        <p:spPr>
          <a:xfrm>
            <a:off x="1336113" y="1454825"/>
            <a:ext cx="6471774" cy="3037825"/>
          </a:xfrm>
          <a:prstGeom prst="rect">
            <a:avLst/>
          </a:prstGeom>
          <a:noFill/>
          <a:ln>
            <a:noFill/>
          </a:ln>
        </p:spPr>
      </p:pic>
      <p:sp>
        <p:nvSpPr>
          <p:cNvPr id="120" name="Shape 120"/>
          <p:cNvSpPr txBox="1"/>
          <p:nvPr/>
        </p:nvSpPr>
        <p:spPr>
          <a:xfrm>
            <a:off x="1505850" y="4416450"/>
            <a:ext cx="6132300" cy="454200"/>
          </a:xfrm>
          <a:prstGeom prst="rect">
            <a:avLst/>
          </a:prstGeom>
          <a:noFill/>
          <a:ln>
            <a:noFill/>
          </a:ln>
        </p:spPr>
        <p:txBody>
          <a:bodyPr anchorCtr="0" anchor="t" bIns="91425" lIns="91425" rIns="91425" wrap="square" tIns="91425">
            <a:noAutofit/>
          </a:bodyPr>
          <a:lstStyle/>
          <a:p>
            <a:pPr lvl="0">
              <a:spcBef>
                <a:spcPts val="0"/>
              </a:spcBef>
              <a:buNone/>
            </a:pPr>
            <a:r>
              <a:rPr lang="en" sz="1200"/>
              <a:t>Normalized feature (mean of the mean of the curve length for bipolar signal LTA1–LTA2) and classifier outputs for training data for the final feature selected for patient E [7]</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